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332" r:id="rId5"/>
    <p:sldId id="265" r:id="rId6"/>
    <p:sldId id="330" r:id="rId7"/>
    <p:sldId id="331" r:id="rId8"/>
    <p:sldId id="365" r:id="rId9"/>
    <p:sldId id="333" r:id="rId10"/>
    <p:sldId id="334" r:id="rId11"/>
    <p:sldId id="339" r:id="rId12"/>
    <p:sldId id="335" r:id="rId13"/>
    <p:sldId id="337" r:id="rId14"/>
    <p:sldId id="338" r:id="rId15"/>
    <p:sldId id="336" r:id="rId16"/>
    <p:sldId id="340"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41" r:id="rId31"/>
    <p:sldId id="362" r:id="rId32"/>
    <p:sldId id="363" r:id="rId33"/>
    <p:sldId id="358" r:id="rId34"/>
    <p:sldId id="359" r:id="rId35"/>
    <p:sldId id="360" r:id="rId36"/>
    <p:sldId id="361" r:id="rId37"/>
    <p:sldId id="364" r:id="rId38"/>
    <p:sldId id="342" r:id="rId39"/>
    <p:sldId id="343" r:id="rId40"/>
    <p:sldId id="344" r:id="rId41"/>
    <p:sldId id="275"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6600"/>
    <a:srgbClr val="009242"/>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07.11.2016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209204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07.11.2016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12001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07.11.2016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93242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CF7A87E-D327-4CE4-AB50-078788C82CB0}" type="datetimeFigureOut">
              <a:rPr lang="ru-RU" smtClean="0"/>
              <a:t>07.11.2016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917757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CF7A87E-D327-4CE4-AB50-078788C82CB0}" type="datetimeFigureOut">
              <a:rPr lang="ru-RU" smtClean="0"/>
              <a:t>07.11.2016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630644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CF7A87E-D327-4CE4-AB50-078788C82CB0}" type="datetimeFigureOut">
              <a:rPr lang="ru-RU" smtClean="0"/>
              <a:t>07.11.2016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857255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CF7A87E-D327-4CE4-AB50-078788C82CB0}" type="datetimeFigureOut">
              <a:rPr lang="ru-RU" smtClean="0"/>
              <a:t>07.11.2016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2250520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CF7A87E-D327-4CE4-AB50-078788C82CB0}" type="datetimeFigureOut">
              <a:rPr lang="ru-RU" smtClean="0"/>
              <a:t>07.11.2016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407160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CF7A87E-D327-4CE4-AB50-078788C82CB0}" type="datetimeFigureOut">
              <a:rPr lang="ru-RU" smtClean="0"/>
              <a:t>07.11.2016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281832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CF7A87E-D327-4CE4-AB50-078788C82CB0}" type="datetimeFigureOut">
              <a:rPr lang="ru-RU" smtClean="0"/>
              <a:t>07.11.2016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629335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CF7A87E-D327-4CE4-AB50-078788C82CB0}" type="datetimeFigureOut">
              <a:rPr lang="ru-RU" smtClean="0"/>
              <a:t>07.11.2016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3B35616-5BB2-4499-9B9E-A1AFF7993AB4}" type="slidenum">
              <a:rPr lang="ru-RU" smtClean="0"/>
              <a:t>‹#›</a:t>
            </a:fld>
            <a:endParaRPr lang="ru-RU"/>
          </a:p>
        </p:txBody>
      </p:sp>
    </p:spTree>
    <p:extLst>
      <p:ext uri="{BB962C8B-B14F-4D97-AF65-F5344CB8AC3E}">
        <p14:creationId xmlns:p14="http://schemas.microsoft.com/office/powerpoint/2010/main" val="3200843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F7A87E-D327-4CE4-AB50-078788C82CB0}" type="datetimeFigureOut">
              <a:rPr lang="ru-RU" smtClean="0"/>
              <a:t>07.11.2016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B35616-5BB2-4499-9B9E-A1AFF7993AB4}" type="slidenum">
              <a:rPr lang="ru-RU" smtClean="0"/>
              <a:t>‹#›</a:t>
            </a:fld>
            <a:endParaRPr lang="ru-RU"/>
          </a:p>
        </p:txBody>
      </p:sp>
    </p:spTree>
    <p:extLst>
      <p:ext uri="{BB962C8B-B14F-4D97-AF65-F5344CB8AC3E}">
        <p14:creationId xmlns:p14="http://schemas.microsoft.com/office/powerpoint/2010/main" val="1324633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260648"/>
            <a:ext cx="7772400" cy="1470025"/>
          </a:xfrm>
        </p:spPr>
        <p:txBody>
          <a:bodyPr>
            <a:normAutofit fontScale="90000"/>
          </a:bodyPr>
          <a:lstStyle/>
          <a:p>
            <a:r>
              <a:rPr lang="ru-RU" sz="2400" b="1" dirty="0" smtClean="0"/>
              <a:t>Программа повышения квалификации </a:t>
            </a:r>
            <a:br>
              <a:rPr lang="ru-RU" sz="2400" b="1" dirty="0" smtClean="0"/>
            </a:br>
            <a:r>
              <a:rPr lang="ru-RU" sz="2400" b="1" dirty="0" smtClean="0"/>
              <a:t>«Содержание и методика преподавания курса финансовой грамотности различным категориям обучающихся»</a:t>
            </a:r>
            <a:endParaRPr lang="ru-RU" sz="2400" b="1" dirty="0"/>
          </a:p>
        </p:txBody>
      </p:sp>
      <p:sp>
        <p:nvSpPr>
          <p:cNvPr id="3" name="Подзаголовок 2"/>
          <p:cNvSpPr>
            <a:spLocks noGrp="1"/>
          </p:cNvSpPr>
          <p:nvPr>
            <p:ph type="subTitle" idx="1"/>
          </p:nvPr>
        </p:nvSpPr>
        <p:spPr>
          <a:xfrm>
            <a:off x="899592" y="2276872"/>
            <a:ext cx="7272808" cy="2304256"/>
          </a:xfrm>
        </p:spPr>
        <p:txBody>
          <a:bodyPr>
            <a:normAutofit/>
          </a:bodyPr>
          <a:lstStyle/>
          <a:p>
            <a:endParaRPr lang="ru-RU" b="1" dirty="0" smtClean="0">
              <a:solidFill>
                <a:srgbClr val="0070C0"/>
              </a:solidFill>
            </a:endParaRPr>
          </a:p>
          <a:p>
            <a:r>
              <a:rPr lang="ru-RU" b="1" dirty="0" smtClean="0">
                <a:solidFill>
                  <a:srgbClr val="0070C0"/>
                </a:solidFill>
              </a:rPr>
              <a:t>Методическая </a:t>
            </a:r>
            <a:r>
              <a:rPr lang="ru-RU" b="1" smtClean="0">
                <a:solidFill>
                  <a:srgbClr val="0070C0"/>
                </a:solidFill>
              </a:rPr>
              <a:t>разработка занятий:</a:t>
            </a:r>
            <a:endParaRPr lang="ru-RU" b="1" dirty="0" smtClean="0">
              <a:solidFill>
                <a:srgbClr val="0070C0"/>
              </a:solidFill>
            </a:endParaRPr>
          </a:p>
          <a:p>
            <a:r>
              <a:rPr lang="ru-RU" b="1" dirty="0">
                <a:solidFill>
                  <a:schemeClr val="tx1"/>
                </a:solidFill>
              </a:rPr>
              <a:t>Фондовый рынок как средство  роста доходов</a:t>
            </a:r>
            <a:endParaRPr lang="ru-RU" dirty="0">
              <a:solidFill>
                <a:schemeClr val="tx1"/>
              </a:solidFill>
            </a:endParaRPr>
          </a:p>
          <a:p>
            <a:endParaRPr lang="ru-RU" b="1" dirty="0" smtClean="0">
              <a:solidFill>
                <a:srgbClr val="0070C0"/>
              </a:solidFill>
            </a:endParaRPr>
          </a:p>
          <a:p>
            <a:endParaRPr lang="ru-RU" b="1" dirty="0">
              <a:solidFill>
                <a:srgbClr val="0070C0"/>
              </a:solidFill>
            </a:endParaRPr>
          </a:p>
        </p:txBody>
      </p:sp>
      <p:sp>
        <p:nvSpPr>
          <p:cNvPr id="4" name="Прямоугольник 3"/>
          <p:cNvSpPr/>
          <p:nvPr/>
        </p:nvSpPr>
        <p:spPr>
          <a:xfrm>
            <a:off x="2195736" y="4815150"/>
            <a:ext cx="6732240" cy="646331"/>
          </a:xfrm>
          <a:prstGeom prst="rect">
            <a:avLst/>
          </a:prstGeom>
        </p:spPr>
        <p:txBody>
          <a:bodyPr wrap="square">
            <a:spAutoFit/>
          </a:bodyPr>
          <a:lstStyle/>
          <a:p>
            <a:r>
              <a:rPr lang="ru-RU" b="1" dirty="0" smtClean="0"/>
              <a:t>Выполнили: Котлярова А.Н., Попова О.Н., </a:t>
            </a:r>
            <a:r>
              <a:rPr lang="ru-RU" b="1" dirty="0" err="1" smtClean="0"/>
              <a:t>Моськина</a:t>
            </a:r>
            <a:r>
              <a:rPr lang="ru-RU" b="1" dirty="0" smtClean="0"/>
              <a:t> </a:t>
            </a:r>
            <a:r>
              <a:rPr lang="ru-RU" b="1" dirty="0"/>
              <a:t>Н.В. </a:t>
            </a:r>
            <a:r>
              <a:rPr lang="ru-RU" b="1" dirty="0" smtClean="0"/>
              <a:t>, Пивоварова Е.И., </a:t>
            </a:r>
            <a:r>
              <a:rPr lang="ru-RU" b="1" dirty="0" err="1"/>
              <a:t>Боровкова</a:t>
            </a:r>
            <a:r>
              <a:rPr lang="ru-RU" b="1" dirty="0"/>
              <a:t> О.С</a:t>
            </a:r>
            <a:r>
              <a:rPr lang="ru-RU" b="1" dirty="0" smtClean="0"/>
              <a:t>., Федорова О.Г.</a:t>
            </a:r>
            <a:endParaRPr lang="ru-RU" b="1" dirty="0"/>
          </a:p>
        </p:txBody>
      </p:sp>
    </p:spTree>
    <p:extLst>
      <p:ext uri="{BB962C8B-B14F-4D97-AF65-F5344CB8AC3E}">
        <p14:creationId xmlns:p14="http://schemas.microsoft.com/office/powerpoint/2010/main" val="9079874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 </a:t>
            </a:r>
            <a:r>
              <a:rPr lang="ru-RU" dirty="0" smtClean="0"/>
              <a:t>урока:</a:t>
            </a:r>
            <a:endParaRPr lang="ru-RU" dirty="0"/>
          </a:p>
        </p:txBody>
      </p:sp>
      <p:sp>
        <p:nvSpPr>
          <p:cNvPr id="3" name="Объект 2"/>
          <p:cNvSpPr>
            <a:spLocks noGrp="1"/>
          </p:cNvSpPr>
          <p:nvPr>
            <p:ph idx="1"/>
          </p:nvPr>
        </p:nvSpPr>
        <p:spPr>
          <a:xfrm>
            <a:off x="457200" y="1600201"/>
            <a:ext cx="8229600" cy="4277072"/>
          </a:xfrm>
        </p:spPr>
        <p:txBody>
          <a:bodyPr>
            <a:normAutofit fontScale="92500" lnSpcReduction="20000"/>
          </a:bodyPr>
          <a:lstStyle/>
          <a:p>
            <a:pPr lvl="0"/>
            <a:r>
              <a:rPr lang="ru-RU" b="1" dirty="0"/>
              <a:t>Организационный момент. </a:t>
            </a:r>
            <a:endParaRPr lang="ru-RU" dirty="0"/>
          </a:p>
          <a:p>
            <a:pPr lvl="0"/>
            <a:r>
              <a:rPr lang="ru-RU" b="1" dirty="0"/>
              <a:t>Актуализация опорных знаний.</a:t>
            </a:r>
            <a:endParaRPr lang="ru-RU" dirty="0"/>
          </a:p>
          <a:p>
            <a:pPr lvl="0"/>
            <a:r>
              <a:rPr lang="ru-RU" b="1" dirty="0"/>
              <a:t>Формирование новых знаний:</a:t>
            </a:r>
            <a:endParaRPr lang="ru-RU" dirty="0"/>
          </a:p>
          <a:p>
            <a:r>
              <a:rPr lang="ru-RU" dirty="0"/>
              <a:t>А) </a:t>
            </a:r>
            <a:r>
              <a:rPr lang="ru-RU" dirty="0" smtClean="0"/>
              <a:t>история возникновения бирж</a:t>
            </a:r>
            <a:endParaRPr lang="ru-RU" dirty="0"/>
          </a:p>
          <a:p>
            <a:r>
              <a:rPr lang="ru-RU" dirty="0"/>
              <a:t>Б) виды ценных бумаг:</a:t>
            </a:r>
          </a:p>
          <a:p>
            <a:r>
              <a:rPr lang="ru-RU" dirty="0"/>
              <a:t>- акция</a:t>
            </a:r>
          </a:p>
          <a:p>
            <a:r>
              <a:rPr lang="ru-RU" dirty="0"/>
              <a:t>- вексель</a:t>
            </a:r>
          </a:p>
          <a:p>
            <a:r>
              <a:rPr lang="ru-RU" dirty="0"/>
              <a:t>- </a:t>
            </a:r>
            <a:r>
              <a:rPr lang="ru-RU" dirty="0" smtClean="0"/>
              <a:t>облигация</a:t>
            </a:r>
            <a:r>
              <a:rPr lang="ru-RU" b="1" dirty="0" smtClean="0"/>
              <a:t>. </a:t>
            </a:r>
            <a:endParaRPr lang="ru-RU" dirty="0"/>
          </a:p>
          <a:p>
            <a:r>
              <a:rPr lang="ru-RU" b="1" dirty="0" smtClean="0"/>
              <a:t>Рефлексия</a:t>
            </a:r>
            <a:endParaRPr lang="ru-RU" dirty="0"/>
          </a:p>
          <a:p>
            <a:pPr marL="0" indent="0">
              <a:buNone/>
            </a:pPr>
            <a:endParaRPr lang="ru-RU" dirty="0"/>
          </a:p>
        </p:txBody>
      </p:sp>
    </p:spTree>
    <p:extLst>
      <p:ext uri="{BB962C8B-B14F-4D97-AF65-F5344CB8AC3E}">
        <p14:creationId xmlns:p14="http://schemas.microsoft.com/office/powerpoint/2010/main" val="3817486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468313" y="2349500"/>
            <a:ext cx="8424862"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u-RU" altLang="ru-RU" sz="4400"/>
              <a:t>Биржа- это рынок, где торгуют в огромных количествах</a:t>
            </a:r>
          </a:p>
        </p:txBody>
      </p:sp>
      <p:sp>
        <p:nvSpPr>
          <p:cNvPr id="9221" name="Text Box 5"/>
          <p:cNvSpPr txBox="1">
            <a:spLocks noChangeArrowheads="1"/>
          </p:cNvSpPr>
          <p:nvPr/>
        </p:nvSpPr>
        <p:spPr bwMode="auto">
          <a:xfrm>
            <a:off x="684213" y="765175"/>
            <a:ext cx="77041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ru-RU" altLang="ru-RU"/>
          </a:p>
        </p:txBody>
      </p:sp>
      <p:sp>
        <p:nvSpPr>
          <p:cNvPr id="9222" name="Text Box 6"/>
          <p:cNvSpPr txBox="1">
            <a:spLocks noChangeArrowheads="1"/>
          </p:cNvSpPr>
          <p:nvPr/>
        </p:nvSpPr>
        <p:spPr bwMode="auto">
          <a:xfrm>
            <a:off x="900113" y="908050"/>
            <a:ext cx="7416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ru-RU" altLang="ru-RU" sz="4400" b="1" dirty="0"/>
              <a:t>Что такое биржа?</a:t>
            </a:r>
          </a:p>
        </p:txBody>
      </p:sp>
      <p:pic>
        <p:nvPicPr>
          <p:cNvPr id="9224" name="Picture 8" descr="j014948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00338" y="3933825"/>
            <a:ext cx="3600450" cy="2595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0504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3419475" y="2636838"/>
            <a:ext cx="2592388" cy="1296987"/>
          </a:xfrm>
          <a:prstGeom prst="rect">
            <a:avLst/>
          </a:prstGeom>
          <a:noFill/>
          <a:ln w="9525">
            <a:solidFill>
              <a:schemeClr val="tx1"/>
            </a:solidFill>
            <a:miter lim="800000"/>
            <a:headEnd/>
            <a:tailEnd/>
          </a:ln>
          <a:effectLst/>
          <a:extLst/>
        </p:spPr>
        <p:txBody>
          <a:bodyPr wrap="none" anchor="ctr"/>
          <a:lstStyle/>
          <a:p>
            <a:pPr algn="ctr"/>
            <a:r>
              <a:rPr lang="ru-RU" altLang="ru-RU" sz="4000" dirty="0"/>
              <a:t>БИРЖА</a:t>
            </a:r>
          </a:p>
        </p:txBody>
      </p:sp>
      <p:sp>
        <p:nvSpPr>
          <p:cNvPr id="10245" name="Oval 5"/>
          <p:cNvSpPr>
            <a:spLocks noChangeArrowheads="1"/>
          </p:cNvSpPr>
          <p:nvPr/>
        </p:nvSpPr>
        <p:spPr bwMode="auto">
          <a:xfrm>
            <a:off x="179388" y="404813"/>
            <a:ext cx="3600450" cy="2016125"/>
          </a:xfrm>
          <a:prstGeom prst="ellipse">
            <a:avLst/>
          </a:prstGeom>
          <a:noFill/>
          <a:ln w="9525">
            <a:solidFill>
              <a:schemeClr val="tx1"/>
            </a:solidFill>
            <a:round/>
            <a:headEnd/>
            <a:tailEnd/>
          </a:ln>
          <a:effectLst/>
          <a:extLst/>
        </p:spPr>
        <p:txBody>
          <a:bodyPr wrap="none" anchor="ctr"/>
          <a:lstStyle/>
          <a:p>
            <a:pPr algn="ctr"/>
            <a:r>
              <a:rPr lang="ru-RU" altLang="ru-RU" sz="2400" dirty="0"/>
              <a:t>Французский язык </a:t>
            </a:r>
          </a:p>
          <a:p>
            <a:pPr algn="ctr"/>
            <a:r>
              <a:rPr lang="ru-RU" altLang="ru-RU" sz="2400" dirty="0"/>
              <a:t>биржа - кошелек</a:t>
            </a:r>
          </a:p>
        </p:txBody>
      </p:sp>
      <p:sp>
        <p:nvSpPr>
          <p:cNvPr id="10246" name="Oval 6"/>
          <p:cNvSpPr>
            <a:spLocks noChangeArrowheads="1"/>
          </p:cNvSpPr>
          <p:nvPr/>
        </p:nvSpPr>
        <p:spPr bwMode="auto">
          <a:xfrm>
            <a:off x="5219700" y="4292600"/>
            <a:ext cx="3924300" cy="2087563"/>
          </a:xfrm>
          <a:prstGeom prst="ellipse">
            <a:avLst/>
          </a:prstGeom>
          <a:noFill/>
          <a:ln w="9525">
            <a:solidFill>
              <a:schemeClr val="tx1"/>
            </a:solidFill>
            <a:round/>
            <a:headEnd/>
            <a:tailEnd/>
          </a:ln>
          <a:effectLst/>
          <a:extLst/>
        </p:spPr>
        <p:txBody>
          <a:bodyPr wrap="none" anchor="ctr"/>
          <a:lstStyle/>
          <a:p>
            <a:pPr algn="ctr"/>
            <a:r>
              <a:rPr lang="ru-RU" altLang="ru-RU" b="1"/>
              <a:t>По Далю: «здание или место,</a:t>
            </a:r>
          </a:p>
          <a:p>
            <a:pPr algn="ctr"/>
            <a:r>
              <a:rPr lang="ru-RU" altLang="ru-RU" b="1"/>
              <a:t> где</a:t>
            </a:r>
          </a:p>
          <a:p>
            <a:pPr algn="ctr"/>
            <a:r>
              <a:rPr lang="ru-RU" altLang="ru-RU" b="1"/>
              <a:t>собирается купечество </a:t>
            </a:r>
          </a:p>
          <a:p>
            <a:pPr algn="ctr"/>
            <a:r>
              <a:rPr lang="ru-RU" altLang="ru-RU" b="1"/>
              <a:t>по торговым делам»</a:t>
            </a:r>
          </a:p>
        </p:txBody>
      </p:sp>
      <p:sp>
        <p:nvSpPr>
          <p:cNvPr id="10247" name="Oval 7"/>
          <p:cNvSpPr>
            <a:spLocks noChangeArrowheads="1"/>
          </p:cNvSpPr>
          <p:nvPr/>
        </p:nvSpPr>
        <p:spPr bwMode="auto">
          <a:xfrm>
            <a:off x="395288" y="4292600"/>
            <a:ext cx="4032250" cy="2087563"/>
          </a:xfrm>
          <a:prstGeom prst="ellipse">
            <a:avLst/>
          </a:prstGeom>
          <a:noFill/>
          <a:ln w="9525">
            <a:solidFill>
              <a:schemeClr val="tx1"/>
            </a:solidFill>
            <a:round/>
            <a:headEnd/>
            <a:tailEnd/>
          </a:ln>
          <a:effectLst/>
          <a:extLst/>
        </p:spPr>
        <p:txBody>
          <a:bodyPr wrap="none" anchor="ctr"/>
          <a:lstStyle/>
          <a:p>
            <a:pPr algn="ctr"/>
            <a:r>
              <a:rPr lang="ru-RU" altLang="ru-RU" sz="1600" b="1"/>
              <a:t>В г. Брюгге (Бельгия)</a:t>
            </a:r>
          </a:p>
          <a:p>
            <a:pPr algn="ctr"/>
            <a:r>
              <a:rPr lang="ru-RU" altLang="ru-RU" sz="1600" b="1"/>
              <a:t> голландский</a:t>
            </a:r>
          </a:p>
          <a:p>
            <a:pPr algn="ctr"/>
            <a:r>
              <a:rPr lang="ru-RU" altLang="ru-RU" sz="1600" b="1"/>
              <a:t>Купец Ван дер Бурсе</a:t>
            </a:r>
          </a:p>
          <a:p>
            <a:pPr algn="ctr"/>
            <a:r>
              <a:rPr lang="ru-RU" altLang="ru-RU" sz="1600" b="1"/>
              <a:t>Повесил герб с изображением 3</a:t>
            </a:r>
          </a:p>
          <a:p>
            <a:pPr algn="ctr"/>
            <a:r>
              <a:rPr lang="ru-RU" altLang="ru-RU" sz="1600" b="1"/>
              <a:t>Кошельков; это был </a:t>
            </a:r>
          </a:p>
          <a:p>
            <a:pPr algn="ctr"/>
            <a:r>
              <a:rPr lang="ru-RU" altLang="ru-RU" sz="1600" b="1"/>
              <a:t>дом для торговцев</a:t>
            </a:r>
          </a:p>
        </p:txBody>
      </p:sp>
      <p:sp>
        <p:nvSpPr>
          <p:cNvPr id="10248" name="Oval 8"/>
          <p:cNvSpPr>
            <a:spLocks noChangeArrowheads="1"/>
          </p:cNvSpPr>
          <p:nvPr/>
        </p:nvSpPr>
        <p:spPr bwMode="auto">
          <a:xfrm>
            <a:off x="5148263" y="404813"/>
            <a:ext cx="3598862" cy="1871662"/>
          </a:xfrm>
          <a:prstGeom prst="ellipse">
            <a:avLst/>
          </a:prstGeom>
          <a:noFill/>
          <a:ln w="9525">
            <a:solidFill>
              <a:schemeClr val="tx1"/>
            </a:solidFill>
            <a:round/>
            <a:headEnd/>
            <a:tailEnd/>
          </a:ln>
          <a:effectLst/>
          <a:extLst/>
        </p:spPr>
        <p:txBody>
          <a:bodyPr wrap="none" anchor="ctr"/>
          <a:lstStyle/>
          <a:p>
            <a:pPr algn="ctr"/>
            <a:r>
              <a:rPr lang="ru-RU" altLang="ru-RU" sz="2400" b="1"/>
              <a:t>Английский язык</a:t>
            </a:r>
          </a:p>
          <a:p>
            <a:pPr algn="ctr"/>
            <a:r>
              <a:rPr lang="ru-RU" altLang="ru-RU" sz="2400" b="1"/>
              <a:t>Биржа  - обмен</a:t>
            </a:r>
          </a:p>
        </p:txBody>
      </p:sp>
      <p:sp>
        <p:nvSpPr>
          <p:cNvPr id="10249" name="Line 9"/>
          <p:cNvSpPr>
            <a:spLocks noChangeShapeType="1"/>
          </p:cNvSpPr>
          <p:nvPr/>
        </p:nvSpPr>
        <p:spPr bwMode="auto">
          <a:xfrm flipV="1">
            <a:off x="5435600" y="2133600"/>
            <a:ext cx="431800" cy="431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250" name="Line 10"/>
          <p:cNvSpPr>
            <a:spLocks noChangeShapeType="1"/>
          </p:cNvSpPr>
          <p:nvPr/>
        </p:nvSpPr>
        <p:spPr bwMode="auto">
          <a:xfrm flipH="1" flipV="1">
            <a:off x="3492500" y="2060575"/>
            <a:ext cx="503238" cy="504825"/>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251" name="Line 11"/>
          <p:cNvSpPr>
            <a:spLocks noChangeShapeType="1"/>
          </p:cNvSpPr>
          <p:nvPr/>
        </p:nvSpPr>
        <p:spPr bwMode="auto">
          <a:xfrm flipH="1">
            <a:off x="3419475" y="4005263"/>
            <a:ext cx="431800" cy="360362"/>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0252" name="Line 12"/>
          <p:cNvSpPr>
            <a:spLocks noChangeShapeType="1"/>
          </p:cNvSpPr>
          <p:nvPr/>
        </p:nvSpPr>
        <p:spPr bwMode="auto">
          <a:xfrm>
            <a:off x="5724525" y="4005263"/>
            <a:ext cx="431800" cy="431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Tree>
    <p:extLst>
      <p:ext uri="{BB962C8B-B14F-4D97-AF65-F5344CB8AC3E}">
        <p14:creationId xmlns:p14="http://schemas.microsoft.com/office/powerpoint/2010/main" val="3600838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487" name="Group 103"/>
          <p:cNvGraphicFramePr>
            <a:graphicFrameLocks noGrp="1"/>
          </p:cNvGraphicFramePr>
          <p:nvPr/>
        </p:nvGraphicFramePr>
        <p:xfrm>
          <a:off x="250825" y="908050"/>
          <a:ext cx="8569325" cy="5024375"/>
        </p:xfrm>
        <a:graphic>
          <a:graphicData uri="http://schemas.openxmlformats.org/drawingml/2006/table">
            <a:tbl>
              <a:tblPr/>
              <a:tblGrid>
                <a:gridCol w="3889375"/>
                <a:gridCol w="2043113"/>
                <a:gridCol w="2636837"/>
              </a:tblGrid>
              <a:tr h="576263">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2000" b="1" i="0" u="none" strike="noStrike" cap="none" normalizeH="0" baseline="0" smtClean="0">
                          <a:ln>
                            <a:noFill/>
                          </a:ln>
                          <a:solidFill>
                            <a:srgbClr val="FF0000"/>
                          </a:solidFill>
                          <a:effectLst/>
                          <a:latin typeface="Arial" charset="0"/>
                        </a:rPr>
                        <a:t>         ЧТО?</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2000" b="1" i="0" u="none" strike="noStrike" cap="none" normalizeH="0" baseline="0" smtClean="0">
                          <a:ln>
                            <a:noFill/>
                          </a:ln>
                          <a:solidFill>
                            <a:srgbClr val="FF0000"/>
                          </a:solidFill>
                          <a:effectLst/>
                          <a:latin typeface="Arial" charset="0"/>
                        </a:rPr>
                        <a:t>КОГДА?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2000" b="1" i="0" u="none" strike="noStrike" cap="none" normalizeH="0" baseline="0" smtClean="0">
                          <a:ln>
                            <a:noFill/>
                          </a:ln>
                          <a:solidFill>
                            <a:srgbClr val="FF0000"/>
                          </a:solidFill>
                          <a:effectLst/>
                          <a:latin typeface="Arial" charset="0"/>
                        </a:rPr>
                        <a:t>     ГДЕ?</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Первые сделки больших партий. Собирались первые биржевые торговцы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2400" b="0" i="0" u="none" strike="noStrike" cap="none" normalizeH="0" baseline="0" smtClean="0">
                          <a:ln>
                            <a:noFill/>
                          </a:ln>
                          <a:solidFill>
                            <a:schemeClr val="tx2"/>
                          </a:solidFill>
                          <a:effectLst/>
                          <a:latin typeface="Arial" charset="0"/>
                        </a:rPr>
                        <a:t> </a:t>
                      </a:r>
                      <a:r>
                        <a:rPr kumimoji="0" lang="en-US" altLang="ru-RU" sz="1800" b="0" i="0" u="none" strike="noStrike" cap="none" normalizeH="0" baseline="0" smtClean="0">
                          <a:ln>
                            <a:noFill/>
                          </a:ln>
                          <a:solidFill>
                            <a:schemeClr val="tx2"/>
                          </a:solidFill>
                          <a:effectLst/>
                          <a:latin typeface="Arial" charset="0"/>
                        </a:rPr>
                        <a:t>V</a:t>
                      </a:r>
                      <a:r>
                        <a:rPr kumimoji="0" lang="ru-RU" altLang="ru-RU" sz="1800" b="0" i="0" u="none" strike="noStrike" cap="none" normalizeH="0" baseline="0" smtClean="0">
                          <a:ln>
                            <a:noFill/>
                          </a:ln>
                          <a:solidFill>
                            <a:schemeClr val="tx2"/>
                          </a:solidFill>
                          <a:effectLst/>
                          <a:latin typeface="Arial" charset="0"/>
                        </a:rPr>
                        <a:t> в. до н. э</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2400" b="0" i="0" u="none" strike="noStrike" cap="none" normalizeH="0" baseline="0" smtClean="0">
                          <a:ln>
                            <a:noFill/>
                          </a:ln>
                          <a:solidFill>
                            <a:schemeClr val="tx2"/>
                          </a:solidFill>
                          <a:effectLst/>
                          <a:latin typeface="Arial" charset="0"/>
                        </a:rPr>
                        <a:t> </a:t>
                      </a:r>
                      <a:r>
                        <a:rPr kumimoji="0" lang="ru-RU" altLang="ru-RU" sz="1800" b="1" i="0" u="none" strike="noStrike" cap="none" normalizeH="0" baseline="0" smtClean="0">
                          <a:ln>
                            <a:noFill/>
                          </a:ln>
                          <a:solidFill>
                            <a:schemeClr val="tx2"/>
                          </a:solidFill>
                          <a:effectLst/>
                          <a:latin typeface="Arial" charset="0"/>
                        </a:rPr>
                        <a:t>Площадь Агора в Афинах</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Сделки по образцам товаров</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1531 год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0" i="0" u="none" strike="noStrike" cap="none" normalizeH="0" baseline="0" smtClean="0">
                          <a:ln>
                            <a:noFill/>
                          </a:ln>
                          <a:solidFill>
                            <a:schemeClr val="tx2"/>
                          </a:solidFill>
                          <a:effectLst/>
                          <a:latin typeface="Arial" charset="0"/>
                        </a:rPr>
                        <a:t> </a:t>
                      </a:r>
                      <a:r>
                        <a:rPr kumimoji="0" lang="ru-RU" altLang="ru-RU" sz="1800" b="1" i="0" u="none" strike="noStrike" cap="none" normalizeH="0" baseline="0" smtClean="0">
                          <a:ln>
                            <a:noFill/>
                          </a:ln>
                          <a:solidFill>
                            <a:schemeClr val="tx2"/>
                          </a:solidFill>
                          <a:effectLst/>
                          <a:latin typeface="Arial" charset="0"/>
                        </a:rPr>
                        <a:t>Антверпен (Бельгия</a:t>
                      </a:r>
                      <a:r>
                        <a:rPr kumimoji="0" lang="ru-RU" altLang="ru-RU" sz="1800" b="0" i="0" u="none" strike="noStrike" cap="none" normalizeH="0" baseline="0" smtClean="0">
                          <a:ln>
                            <a:noFill/>
                          </a:ln>
                          <a:solidFill>
                            <a:schemeClr val="tx2"/>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Биржевые торги на торговых площадях</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altLang="ru-RU" sz="1800" b="1" i="0" u="none" strike="noStrike" cap="none" normalizeH="0" baseline="0" smtClean="0">
                          <a:ln>
                            <a:noFill/>
                          </a:ln>
                          <a:solidFill>
                            <a:schemeClr val="tx2"/>
                          </a:solidFill>
                          <a:effectLst/>
                          <a:latin typeface="Arial" charset="0"/>
                        </a:rPr>
                        <a:t>XIII</a:t>
                      </a:r>
                      <a:r>
                        <a:rPr kumimoji="0" lang="ru-RU" altLang="ru-RU" sz="1800" b="1" i="0" u="none" strike="noStrike" cap="none" normalizeH="0" baseline="0" smtClean="0">
                          <a:ln>
                            <a:noFill/>
                          </a:ln>
                          <a:solidFill>
                            <a:schemeClr val="tx2"/>
                          </a:solidFill>
                          <a:effectLst/>
                          <a:latin typeface="Arial" charset="0"/>
                        </a:rPr>
                        <a:t>и. до н.э.</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Италия, Нидерланды,Бельгия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Открытие новых бирж</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1549-1571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Лондон, Токийская, Нью-Йоркская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Крупнейшая биржа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0" i="0" u="none" strike="noStrike" cap="none" normalizeH="0" baseline="0" smtClean="0">
                          <a:ln>
                            <a:noFill/>
                          </a:ln>
                          <a:solidFill>
                            <a:schemeClr val="tx2"/>
                          </a:solidFill>
                          <a:effectLst/>
                          <a:latin typeface="Arial" charset="0"/>
                        </a:rPr>
                        <a:t> </a:t>
                      </a:r>
                      <a:r>
                        <a:rPr kumimoji="0" lang="en-US" altLang="ru-RU" sz="1800" b="0" i="0" u="none" strike="noStrike" cap="none" normalizeH="0" baseline="0" smtClean="0">
                          <a:ln>
                            <a:noFill/>
                          </a:ln>
                          <a:solidFill>
                            <a:schemeClr val="tx2"/>
                          </a:solidFill>
                          <a:effectLst/>
                          <a:latin typeface="Arial" charset="0"/>
                        </a:rPr>
                        <a:t>XVII </a:t>
                      </a:r>
                      <a:r>
                        <a:rPr kumimoji="0" lang="ru-RU" altLang="ru-RU" sz="1800" b="0" i="0" u="none" strike="noStrike" cap="none" normalizeH="0" baseline="0" smtClean="0">
                          <a:ln>
                            <a:noFill/>
                          </a:ln>
                          <a:solidFill>
                            <a:schemeClr val="tx2"/>
                          </a:solidFill>
                          <a:effectLst/>
                          <a:latin typeface="Arial" charset="0"/>
                        </a:rPr>
                        <a:t>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Амстердам</a:t>
                      </a:r>
                    </a:p>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endParaRPr kumimoji="0" lang="ru-RU" altLang="ru-RU" sz="1800" b="1" i="0" u="none" strike="noStrike" cap="none" normalizeH="0" baseline="0" smtClean="0">
                        <a:ln>
                          <a:noFill/>
                        </a:ln>
                        <a:solidFill>
                          <a:schemeClr val="tx2"/>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Первая биржа в России</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1703-1724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 Москва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1488">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Первая новая биржа в России</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0" i="0" u="none" strike="noStrike" cap="none" normalizeH="0" baseline="0" smtClean="0">
                          <a:ln>
                            <a:noFill/>
                          </a:ln>
                          <a:solidFill>
                            <a:schemeClr val="tx2"/>
                          </a:solidFill>
                          <a:effectLst/>
                          <a:latin typeface="Arial" charset="0"/>
                        </a:rPr>
                        <a:t>1990 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85000"/>
                        <a:buFont typeface="Wingdings" pitchFamily="2" charset="2"/>
                        <a:defRPr sz="2400">
                          <a:solidFill>
                            <a:schemeClr val="tx2"/>
                          </a:solidFill>
                          <a:latin typeface="Arial" charset="0"/>
                        </a:defRPr>
                      </a:lvl1pPr>
                      <a:lvl2pPr>
                        <a:spcBef>
                          <a:spcPct val="20000"/>
                        </a:spcBef>
                        <a:buClr>
                          <a:schemeClr val="accent1"/>
                        </a:buClr>
                        <a:buSzPct val="70000"/>
                        <a:buFont typeface="Wingdings" pitchFamily="2" charset="2"/>
                        <a:defRPr sz="2100">
                          <a:solidFill>
                            <a:schemeClr val="tx2"/>
                          </a:solidFill>
                          <a:latin typeface="Arial" charset="0"/>
                        </a:defRPr>
                      </a:lvl2pPr>
                      <a:lvl3pPr>
                        <a:spcBef>
                          <a:spcPct val="20000"/>
                        </a:spcBef>
                        <a:buClr>
                          <a:schemeClr val="accent1"/>
                        </a:buClr>
                        <a:buSzPct val="70000"/>
                        <a:buFont typeface="Wingdings" pitchFamily="2" charset="2"/>
                        <a:defRPr sz="2000">
                          <a:solidFill>
                            <a:schemeClr val="tx2"/>
                          </a:solidFill>
                          <a:latin typeface="Arial" charset="0"/>
                        </a:defRPr>
                      </a:lvl3pPr>
                      <a:lvl4pPr>
                        <a:spcBef>
                          <a:spcPct val="20000"/>
                        </a:spcBef>
                        <a:buClr>
                          <a:schemeClr val="accent1"/>
                        </a:buClr>
                        <a:buSzPct val="70000"/>
                        <a:buFont typeface="Wingdings" pitchFamily="2" charset="2"/>
                        <a:defRPr>
                          <a:solidFill>
                            <a:schemeClr val="tx2"/>
                          </a:solidFill>
                          <a:latin typeface="Arial" charset="0"/>
                        </a:defRPr>
                      </a:lvl4pPr>
                      <a:lvl5pPr>
                        <a:spcBef>
                          <a:spcPct val="20000"/>
                        </a:spcBef>
                        <a:buClr>
                          <a:schemeClr val="accent1"/>
                        </a:buClr>
                        <a:buSzPct val="70000"/>
                        <a:buFont typeface="Wingdings" pitchFamily="2" charset="2"/>
                        <a:defRPr>
                          <a:solidFill>
                            <a:schemeClr val="tx2"/>
                          </a:solidFill>
                          <a:latin typeface="Arial" charset="0"/>
                        </a:defRPr>
                      </a:lvl5pPr>
                      <a:lvl6pPr fontAlgn="base">
                        <a:spcBef>
                          <a:spcPct val="20000"/>
                        </a:spcBef>
                        <a:spcAft>
                          <a:spcPct val="0"/>
                        </a:spcAft>
                        <a:buClr>
                          <a:schemeClr val="accent1"/>
                        </a:buClr>
                        <a:buSzPct val="70000"/>
                        <a:buFont typeface="Wingdings" pitchFamily="2" charset="2"/>
                        <a:defRPr>
                          <a:solidFill>
                            <a:schemeClr val="tx2"/>
                          </a:solidFill>
                          <a:latin typeface="Arial" charset="0"/>
                        </a:defRPr>
                      </a:lvl6pPr>
                      <a:lvl7pPr fontAlgn="base">
                        <a:spcBef>
                          <a:spcPct val="20000"/>
                        </a:spcBef>
                        <a:spcAft>
                          <a:spcPct val="0"/>
                        </a:spcAft>
                        <a:buClr>
                          <a:schemeClr val="accent1"/>
                        </a:buClr>
                        <a:buSzPct val="70000"/>
                        <a:buFont typeface="Wingdings" pitchFamily="2" charset="2"/>
                        <a:defRPr>
                          <a:solidFill>
                            <a:schemeClr val="tx2"/>
                          </a:solidFill>
                          <a:latin typeface="Arial" charset="0"/>
                        </a:defRPr>
                      </a:lvl7pPr>
                      <a:lvl8pPr fontAlgn="base">
                        <a:spcBef>
                          <a:spcPct val="20000"/>
                        </a:spcBef>
                        <a:spcAft>
                          <a:spcPct val="0"/>
                        </a:spcAft>
                        <a:buClr>
                          <a:schemeClr val="accent1"/>
                        </a:buClr>
                        <a:buSzPct val="70000"/>
                        <a:buFont typeface="Wingdings" pitchFamily="2" charset="2"/>
                        <a:defRPr>
                          <a:solidFill>
                            <a:schemeClr val="tx2"/>
                          </a:solidFill>
                          <a:latin typeface="Arial" charset="0"/>
                        </a:defRPr>
                      </a:lvl8pPr>
                      <a:lvl9pPr fontAlgn="base">
                        <a:spcBef>
                          <a:spcPct val="20000"/>
                        </a:spcBef>
                        <a:spcAft>
                          <a:spcPct val="0"/>
                        </a:spcAft>
                        <a:buClr>
                          <a:schemeClr val="accent1"/>
                        </a:buClr>
                        <a:buSzPct val="70000"/>
                        <a:buFont typeface="Wingdings" pitchFamily="2" charset="2"/>
                        <a:defRPr>
                          <a:solidFill>
                            <a:schemeClr val="tx2"/>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ru-RU" altLang="ru-RU" sz="1800" b="1" i="0" u="none" strike="noStrike" cap="none" normalizeH="0" baseline="0" smtClean="0">
                          <a:ln>
                            <a:noFill/>
                          </a:ln>
                          <a:solidFill>
                            <a:schemeClr val="tx2"/>
                          </a:solidFill>
                          <a:effectLst/>
                          <a:latin typeface="Arial" charset="0"/>
                        </a:rPr>
                        <a:t>Москва МТБ</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975300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body" idx="1"/>
          </p:nvPr>
        </p:nvSpPr>
        <p:spPr>
          <a:xfrm>
            <a:off x="1043608" y="836712"/>
            <a:ext cx="7344816" cy="4392488"/>
          </a:xfrm>
        </p:spPr>
        <p:txBody>
          <a:bodyPr>
            <a:noAutofit/>
          </a:bodyPr>
          <a:lstStyle/>
          <a:p>
            <a:pPr algn="just"/>
            <a:r>
              <a:rPr lang="ru-RU" sz="2400" b="1" dirty="0">
                <a:solidFill>
                  <a:schemeClr val="tx1"/>
                </a:solidFill>
              </a:rPr>
              <a:t>Ценная бумага -</a:t>
            </a:r>
            <a:r>
              <a:rPr lang="ru-RU" sz="2400" dirty="0">
                <a:solidFill>
                  <a:schemeClr val="tx1"/>
                </a:solidFill>
              </a:rPr>
              <a:t> денежный документ, удостоверяющий право собственности по отношению к лицу, выпустившему эту ценную бумагу. Все ценные бумаги проходят через рынок ценных бумаг. Рынок ценных бумаг расширяет и дополняет систему банковского кредита. На рынке ценных бумаг существует спрос, предложение и устанавливается  равновесная цена. </a:t>
            </a:r>
          </a:p>
        </p:txBody>
      </p:sp>
    </p:spTree>
    <p:extLst>
      <p:ext uri="{BB962C8B-B14F-4D97-AF65-F5344CB8AC3E}">
        <p14:creationId xmlns:p14="http://schemas.microsoft.com/office/powerpoint/2010/main" val="514443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ok-t.ru/studopediaru/baza4/551346340569.files/image00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0" y="620688"/>
            <a:ext cx="9175870"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1112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Рефлексия</a:t>
            </a:r>
            <a:endParaRPr lang="ru-RU" dirty="0"/>
          </a:p>
        </p:txBody>
      </p:sp>
      <p:sp>
        <p:nvSpPr>
          <p:cNvPr id="3" name="Содержимое 2"/>
          <p:cNvSpPr>
            <a:spLocks noGrp="1"/>
          </p:cNvSpPr>
          <p:nvPr>
            <p:ph sz="quarter" idx="1"/>
          </p:nvPr>
        </p:nvSpPr>
        <p:spPr>
          <a:xfrm>
            <a:off x="642910" y="1928802"/>
            <a:ext cx="7643866" cy="3929090"/>
          </a:xfrm>
        </p:spPr>
        <p:txBody>
          <a:bodyPr>
            <a:normAutofit/>
          </a:bodyPr>
          <a:lstStyle/>
          <a:p>
            <a:pPr>
              <a:buNone/>
            </a:pPr>
            <a:r>
              <a:rPr lang="ru-RU" sz="3200" dirty="0" smtClean="0"/>
              <a:t>- сегодня я понял...</a:t>
            </a:r>
          </a:p>
          <a:p>
            <a:pPr>
              <a:buNone/>
            </a:pPr>
            <a:r>
              <a:rPr lang="ru-RU" sz="3200" dirty="0" smtClean="0"/>
              <a:t>- сегодня я решил...</a:t>
            </a:r>
          </a:p>
          <a:p>
            <a:pPr>
              <a:buFontTx/>
              <a:buChar char="-"/>
            </a:pPr>
            <a:r>
              <a:rPr lang="ru-RU" sz="3200" dirty="0" smtClean="0"/>
              <a:t>сегодня я почувствовал...</a:t>
            </a:r>
          </a:p>
          <a:p>
            <a:pPr marL="0" indent="0">
              <a:buNone/>
            </a:pPr>
            <a:endParaRPr lang="ru-RU" sz="3200" dirty="0" smtClean="0"/>
          </a:p>
        </p:txBody>
      </p:sp>
    </p:spTree>
    <p:extLst>
      <p:ext uri="{BB962C8B-B14F-4D97-AF65-F5344CB8AC3E}">
        <p14:creationId xmlns:p14="http://schemas.microsoft.com/office/powerpoint/2010/main" val="3454165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1095203"/>
            <a:ext cx="8424936" cy="2387600"/>
          </a:xfrm>
        </p:spPr>
        <p:txBody>
          <a:bodyPr/>
          <a:lstStyle/>
          <a:p>
            <a:r>
              <a:rPr lang="ru-RU" b="1" dirty="0"/>
              <a:t>Занятие </a:t>
            </a:r>
            <a:r>
              <a:rPr lang="ru-RU" b="1" dirty="0" smtClean="0"/>
              <a:t>2. </a:t>
            </a:r>
            <a:br>
              <a:rPr lang="ru-RU" b="1" dirty="0" smtClean="0"/>
            </a:br>
            <a:r>
              <a:rPr lang="ru-RU" b="1" dirty="0" smtClean="0"/>
              <a:t>Виды </a:t>
            </a:r>
            <a:r>
              <a:rPr lang="ru-RU" b="1" dirty="0"/>
              <a:t>ценных бумаг в РФ</a:t>
            </a:r>
            <a:br>
              <a:rPr lang="ru-RU" b="1" dirty="0"/>
            </a:br>
            <a:r>
              <a:rPr lang="ru-RU" b="1" dirty="0"/>
              <a:t>их характеристика.</a:t>
            </a:r>
          </a:p>
        </p:txBody>
      </p:sp>
      <p:sp>
        <p:nvSpPr>
          <p:cNvPr id="4" name="Подзаголовок 3"/>
          <p:cNvSpPr>
            <a:spLocks noGrp="1"/>
          </p:cNvSpPr>
          <p:nvPr>
            <p:ph type="subTitle" idx="1"/>
          </p:nvPr>
        </p:nvSpPr>
        <p:spPr/>
        <p:txBody>
          <a:bodyPr/>
          <a:lstStyle/>
          <a:p>
            <a:endParaRPr lang="ru-RU"/>
          </a:p>
        </p:txBody>
      </p:sp>
    </p:spTree>
    <p:extLst>
      <p:ext uri="{BB962C8B-B14F-4D97-AF65-F5344CB8AC3E}">
        <p14:creationId xmlns:p14="http://schemas.microsoft.com/office/powerpoint/2010/main" val="18239581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50921"/>
            <a:ext cx="7886700" cy="506028"/>
          </a:xfrm>
        </p:spPr>
        <p:txBody>
          <a:bodyPr>
            <a:normAutofit fontScale="90000"/>
          </a:bodyPr>
          <a:lstStyle/>
          <a:p>
            <a:pPr algn="ctr"/>
            <a:r>
              <a:rPr lang="ru-RU" b="1" dirty="0">
                <a:solidFill>
                  <a:srgbClr val="FF0000"/>
                </a:solidFill>
              </a:rPr>
              <a:t>Объекты гражданских прав.</a:t>
            </a:r>
          </a:p>
        </p:txBody>
      </p:sp>
      <p:sp>
        <p:nvSpPr>
          <p:cNvPr id="3" name="Объект 2"/>
          <p:cNvSpPr>
            <a:spLocks noGrp="1"/>
          </p:cNvSpPr>
          <p:nvPr>
            <p:ph idx="1"/>
          </p:nvPr>
        </p:nvSpPr>
        <p:spPr>
          <a:xfrm>
            <a:off x="461728" y="3630441"/>
            <a:ext cx="8487623" cy="2546521"/>
          </a:xfrm>
        </p:spPr>
        <p:txBody>
          <a:bodyPr>
            <a:normAutofit fontScale="77500" lnSpcReduction="20000"/>
          </a:bodyPr>
          <a:lstStyle/>
          <a:p>
            <a:pPr marL="0" indent="0" algn="just">
              <a:buNone/>
            </a:pPr>
            <a:r>
              <a:rPr lang="ru-RU" dirty="0"/>
              <a:t>Облигация                                                                                коносамент</a:t>
            </a:r>
          </a:p>
          <a:p>
            <a:pPr marL="0" indent="0">
              <a:buNone/>
            </a:pPr>
            <a:r>
              <a:rPr lang="ru-RU" dirty="0"/>
              <a:t>                    Акция                                                 депозитный сертификат                                         </a:t>
            </a:r>
          </a:p>
          <a:p>
            <a:pPr marL="0" indent="0">
              <a:buNone/>
            </a:pPr>
            <a:r>
              <a:rPr lang="ru-RU" dirty="0"/>
              <a:t>                         Вексель                           сберегательный сертификат                                        </a:t>
            </a:r>
          </a:p>
          <a:p>
            <a:pPr marL="0" indent="0">
              <a:buNone/>
            </a:pPr>
            <a:r>
              <a:rPr lang="ru-RU" dirty="0"/>
              <a:t>                                         Чек</a:t>
            </a:r>
          </a:p>
        </p:txBody>
      </p:sp>
      <p:sp>
        <p:nvSpPr>
          <p:cNvPr id="4" name="Прямоугольник 3"/>
          <p:cNvSpPr/>
          <p:nvPr/>
        </p:nvSpPr>
        <p:spPr>
          <a:xfrm>
            <a:off x="3310261" y="855109"/>
            <a:ext cx="2523478" cy="77235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tx1"/>
                </a:solidFill>
              </a:rPr>
              <a:t>Ценные бумаги.</a:t>
            </a:r>
          </a:p>
        </p:txBody>
      </p:sp>
      <p:sp>
        <p:nvSpPr>
          <p:cNvPr id="5" name="Прямоугольник 4"/>
          <p:cNvSpPr/>
          <p:nvPr/>
        </p:nvSpPr>
        <p:spPr>
          <a:xfrm>
            <a:off x="319596" y="2104008"/>
            <a:ext cx="1877627" cy="914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именные</a:t>
            </a:r>
          </a:p>
        </p:txBody>
      </p:sp>
      <p:sp>
        <p:nvSpPr>
          <p:cNvPr id="6" name="Прямоугольник 5"/>
          <p:cNvSpPr/>
          <p:nvPr/>
        </p:nvSpPr>
        <p:spPr>
          <a:xfrm>
            <a:off x="3568823" y="2104008"/>
            <a:ext cx="2037425" cy="914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предъявительские</a:t>
            </a:r>
          </a:p>
        </p:txBody>
      </p:sp>
      <p:sp>
        <p:nvSpPr>
          <p:cNvPr id="7" name="Прямоугольник 6"/>
          <p:cNvSpPr/>
          <p:nvPr/>
        </p:nvSpPr>
        <p:spPr>
          <a:xfrm>
            <a:off x="6744810" y="2104008"/>
            <a:ext cx="1890944" cy="914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ордерные</a:t>
            </a:r>
          </a:p>
        </p:txBody>
      </p:sp>
      <p:cxnSp>
        <p:nvCxnSpPr>
          <p:cNvPr id="14" name="Прямая со стрелкой 13"/>
          <p:cNvCxnSpPr>
            <a:stCxn id="4" idx="1"/>
          </p:cNvCxnSpPr>
          <p:nvPr/>
        </p:nvCxnSpPr>
        <p:spPr>
          <a:xfrm flipH="1">
            <a:off x="1571348" y="1241288"/>
            <a:ext cx="1738913" cy="8627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Прямая со стрелкой 16"/>
          <p:cNvCxnSpPr>
            <a:stCxn id="4" idx="2"/>
          </p:cNvCxnSpPr>
          <p:nvPr/>
        </p:nvCxnSpPr>
        <p:spPr>
          <a:xfrm flipH="1">
            <a:off x="4572000" y="1627466"/>
            <a:ext cx="1" cy="4765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Прямая со стрелкой 18"/>
          <p:cNvCxnSpPr>
            <a:stCxn id="4" idx="3"/>
          </p:cNvCxnSpPr>
          <p:nvPr/>
        </p:nvCxnSpPr>
        <p:spPr>
          <a:xfrm>
            <a:off x="5833739" y="1241288"/>
            <a:ext cx="1738913" cy="8627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Прямая соединительная линия 23"/>
          <p:cNvCxnSpPr/>
          <p:nvPr/>
        </p:nvCxnSpPr>
        <p:spPr>
          <a:xfrm flipH="1">
            <a:off x="1751846" y="3018408"/>
            <a:ext cx="2618187" cy="77499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flipH="1">
            <a:off x="2430261" y="3018409"/>
            <a:ext cx="1942564" cy="13272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flipH="1">
            <a:off x="2974064" y="3018409"/>
            <a:ext cx="1395969" cy="1843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flipH="1">
            <a:off x="3435790" y="3018409"/>
            <a:ext cx="934243" cy="2323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4370033" y="3018409"/>
            <a:ext cx="678415" cy="1843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4370033" y="3018409"/>
            <a:ext cx="1830974" cy="1327255"/>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a:off x="4370033" y="3018408"/>
            <a:ext cx="2512336" cy="7749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6281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744584"/>
          </a:xfrm>
          <a:solidFill>
            <a:schemeClr val="accent1">
              <a:lumMod val="20000"/>
              <a:lumOff val="80000"/>
            </a:schemeClr>
          </a:solidFill>
        </p:spPr>
        <p:txBody>
          <a:bodyPr>
            <a:normAutofit fontScale="90000"/>
          </a:bodyPr>
          <a:lstStyle/>
          <a:p>
            <a:pPr algn="ctr"/>
            <a:r>
              <a:rPr lang="ru-RU" b="1" dirty="0">
                <a:solidFill>
                  <a:srgbClr val="FF0000"/>
                </a:solidFill>
              </a:rPr>
              <a:t>Предъявительские ценные бумаги.</a:t>
            </a:r>
          </a:p>
        </p:txBody>
      </p:sp>
      <p:sp>
        <p:nvSpPr>
          <p:cNvPr id="5" name="Объект 4"/>
          <p:cNvSpPr>
            <a:spLocks noGrp="1"/>
          </p:cNvSpPr>
          <p:nvPr>
            <p:ph idx="1"/>
          </p:nvPr>
        </p:nvSpPr>
        <p:spPr>
          <a:xfrm>
            <a:off x="611560" y="1314075"/>
            <a:ext cx="7886700" cy="5067253"/>
          </a:xfrm>
        </p:spPr>
        <p:txBody>
          <a:bodyPr>
            <a:normAutofit fontScale="92500" lnSpcReduction="20000"/>
          </a:bodyPr>
          <a:lstStyle/>
          <a:p>
            <a:pPr marL="0" indent="0">
              <a:buNone/>
            </a:pPr>
            <a:r>
              <a:rPr lang="ru-RU" sz="4000" dirty="0"/>
              <a:t>Выписываются без указания на лицо, которому принадлежит удостоверенное бумагой право. Поэтому осуществить эти права может любое лицо, предъявившее подлинник ценной бумаги, независимо от того, откуда он его достал. Предъявительские ценные бумаги отличает повышенная обороноспособность.</a:t>
            </a:r>
          </a:p>
        </p:txBody>
      </p:sp>
    </p:spTree>
    <p:extLst>
      <p:ext uri="{BB962C8B-B14F-4D97-AF65-F5344CB8AC3E}">
        <p14:creationId xmlns:p14="http://schemas.microsoft.com/office/powerpoint/2010/main" val="319529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hi-trader.ru/images/%D0%A2%D1%80%D0%B5%D0%B5%D0%9D%D0%9D%D0%9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476672"/>
            <a:ext cx="7572375" cy="5838826"/>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4"/>
          <p:cNvSpPr>
            <a:spLocks noGrp="1"/>
          </p:cNvSpPr>
          <p:nvPr>
            <p:ph type="title"/>
          </p:nvPr>
        </p:nvSpPr>
        <p:spPr/>
        <p:txBody>
          <a:bodyPr/>
          <a:lstStyle/>
          <a:p>
            <a:endParaRPr lang="ru-RU"/>
          </a:p>
        </p:txBody>
      </p:sp>
    </p:spTree>
    <p:extLst>
      <p:ext uri="{BB962C8B-B14F-4D97-AF65-F5344CB8AC3E}">
        <p14:creationId xmlns:p14="http://schemas.microsoft.com/office/powerpoint/2010/main" val="39264814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8650" y="365126"/>
            <a:ext cx="7886700" cy="709073"/>
          </a:xfrm>
          <a:solidFill>
            <a:schemeClr val="accent1">
              <a:lumMod val="20000"/>
              <a:lumOff val="80000"/>
            </a:schemeClr>
          </a:solidFill>
        </p:spPr>
        <p:txBody>
          <a:bodyPr>
            <a:normAutofit fontScale="90000"/>
          </a:bodyPr>
          <a:lstStyle/>
          <a:p>
            <a:pPr algn="ctr"/>
            <a:r>
              <a:rPr lang="ru-RU" b="1" dirty="0">
                <a:solidFill>
                  <a:srgbClr val="FF0000"/>
                </a:solidFill>
              </a:rPr>
              <a:t>Именные ценные бумаги.</a:t>
            </a:r>
          </a:p>
        </p:txBody>
      </p:sp>
      <p:sp>
        <p:nvSpPr>
          <p:cNvPr id="5" name="Объект 4"/>
          <p:cNvSpPr>
            <a:spLocks noGrp="1"/>
          </p:cNvSpPr>
          <p:nvPr>
            <p:ph idx="1"/>
          </p:nvPr>
        </p:nvSpPr>
        <p:spPr>
          <a:xfrm>
            <a:off x="628650" y="1438183"/>
            <a:ext cx="7886700" cy="4738780"/>
          </a:xfrm>
        </p:spPr>
        <p:txBody>
          <a:bodyPr>
            <a:normAutofit fontScale="92500" lnSpcReduction="10000"/>
          </a:bodyPr>
          <a:lstStyle/>
          <a:p>
            <a:r>
              <a:rPr lang="ru-RU" sz="3600" dirty="0"/>
              <a:t>Выписывается на имя конкретного лица, которое только и может осуществить право, удостоверенное ценной бумагой. Права, удостоверенные именной ценной бумагой, передаются в установленном порядке, т.е. с соблюдением большого числа формальностей. Такие ценные бумаги обладают осложненной обороноспособностью.</a:t>
            </a:r>
          </a:p>
        </p:txBody>
      </p:sp>
    </p:spTree>
    <p:extLst>
      <p:ext uri="{BB962C8B-B14F-4D97-AF65-F5344CB8AC3E}">
        <p14:creationId xmlns:p14="http://schemas.microsoft.com/office/powerpoint/2010/main" val="17778492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77554"/>
            <a:ext cx="7886700" cy="790113"/>
          </a:xfrm>
          <a:solidFill>
            <a:schemeClr val="accent1">
              <a:lumMod val="20000"/>
              <a:lumOff val="80000"/>
            </a:schemeClr>
          </a:solidFill>
        </p:spPr>
        <p:txBody>
          <a:bodyPr>
            <a:normAutofit fontScale="90000"/>
          </a:bodyPr>
          <a:lstStyle/>
          <a:p>
            <a:pPr algn="ctr"/>
            <a:r>
              <a:rPr lang="ru-RU" b="1" dirty="0">
                <a:solidFill>
                  <a:srgbClr val="FF0000"/>
                </a:solidFill>
              </a:rPr>
              <a:t>Облигации. Государственные облигации.</a:t>
            </a:r>
            <a:endParaRPr lang="ru-RU" dirty="0">
              <a:solidFill>
                <a:srgbClr val="FF0000"/>
              </a:solidFill>
            </a:endParaRPr>
          </a:p>
        </p:txBody>
      </p:sp>
      <p:sp>
        <p:nvSpPr>
          <p:cNvPr id="3" name="Объект 2"/>
          <p:cNvSpPr>
            <a:spLocks noGrp="1"/>
          </p:cNvSpPr>
          <p:nvPr>
            <p:ph sz="half" idx="1"/>
          </p:nvPr>
        </p:nvSpPr>
        <p:spPr/>
        <p:txBody>
          <a:bodyPr>
            <a:normAutofit fontScale="62500" lnSpcReduction="20000"/>
          </a:bodyPr>
          <a:lstStyle/>
          <a:p>
            <a:r>
              <a:rPr lang="ru-RU" b="1" dirty="0"/>
              <a:t>Облигация</a:t>
            </a:r>
            <a:r>
              <a:rPr lang="ru-RU" dirty="0"/>
              <a:t> - это ценная бумага, которая является долговым обязательством, выданным государством или предприятием на определенных условиях при выпуске ими внутреннего займа и дающая ее держателю (владельцу) доход в виде фиксированного процента от ее нарицательной стоимости.</a:t>
            </a:r>
          </a:p>
          <a:p>
            <a:r>
              <a:rPr lang="ru-RU" dirty="0"/>
              <a:t> Значение термина «облигация» законодательно закреплено в части 2 ст. 816 Гражданского Кодекса РФ, а отношения между эмитентом и держателем облигации регулируется ст. 807 – 818 ГК РФ.</a:t>
            </a:r>
            <a:br>
              <a:rPr lang="ru-RU" dirty="0"/>
            </a:b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25719" y="4168781"/>
            <a:ext cx="2943651" cy="2613473"/>
          </a:xfrm>
        </p:spPr>
      </p:pic>
      <p:pic>
        <p:nvPicPr>
          <p:cNvPr id="8" name="Рисунок 7"/>
          <p:cNvPicPr>
            <a:picLocks noChangeAspect="1"/>
          </p:cNvPicPr>
          <p:nvPr/>
        </p:nvPicPr>
        <p:blipFill>
          <a:blip r:embed="rId3"/>
          <a:stretch>
            <a:fillRect/>
          </a:stretch>
        </p:blipFill>
        <p:spPr>
          <a:xfrm>
            <a:off x="4754548" y="1051409"/>
            <a:ext cx="3328571" cy="3033628"/>
          </a:xfrm>
          <a:prstGeom prst="rect">
            <a:avLst/>
          </a:prstGeom>
        </p:spPr>
      </p:pic>
    </p:spTree>
    <p:extLst>
      <p:ext uri="{BB962C8B-B14F-4D97-AF65-F5344CB8AC3E}">
        <p14:creationId xmlns:p14="http://schemas.microsoft.com/office/powerpoint/2010/main" val="29589214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9748" y="365126"/>
            <a:ext cx="8944252" cy="1325563"/>
          </a:xfrm>
        </p:spPr>
        <p:txBody>
          <a:bodyPr>
            <a:noAutofit/>
          </a:bodyPr>
          <a:lstStyle/>
          <a:p>
            <a:r>
              <a:rPr lang="ru-RU" sz="3200" b="1" dirty="0">
                <a:solidFill>
                  <a:srgbClr val="FF0000"/>
                </a:solidFill>
              </a:rPr>
              <a:t>В зависимости от эмитента, т.е. лица, выпустившего ценную бумагу, облигации различаются на следующие разновидности:</a:t>
            </a:r>
            <a:br>
              <a:rPr lang="ru-RU" sz="3200" b="1" dirty="0">
                <a:solidFill>
                  <a:srgbClr val="FF0000"/>
                </a:solidFill>
              </a:rPr>
            </a:br>
            <a:endParaRPr lang="ru-RU" sz="3200" b="1" dirty="0">
              <a:solidFill>
                <a:srgbClr val="FF0000"/>
              </a:solidFill>
            </a:endParaRPr>
          </a:p>
        </p:txBody>
      </p:sp>
      <p:sp>
        <p:nvSpPr>
          <p:cNvPr id="3" name="Объект 2"/>
          <p:cNvSpPr>
            <a:spLocks noGrp="1"/>
          </p:cNvSpPr>
          <p:nvPr>
            <p:ph idx="1"/>
          </p:nvPr>
        </p:nvSpPr>
        <p:spPr>
          <a:xfrm>
            <a:off x="628650" y="1509205"/>
            <a:ext cx="7886700" cy="4667759"/>
          </a:xfrm>
        </p:spPr>
        <p:txBody>
          <a:bodyPr>
            <a:normAutofit fontScale="92500" lnSpcReduction="20000"/>
          </a:bodyPr>
          <a:lstStyle/>
          <a:p>
            <a:r>
              <a:rPr lang="ru-RU" dirty="0"/>
              <a:t>государственные облигации, которые выпускаются на основании Закона РФ от 13 ноября 1992 г. "О государственном внутреннем долге Российской Федерации",</a:t>
            </a:r>
          </a:p>
          <a:p>
            <a:r>
              <a:rPr lang="ru-RU" dirty="0"/>
              <a:t>муниципальные облигации, которые выпускаются на основании Закона об общих принципах организации местного самоуправления,</a:t>
            </a:r>
          </a:p>
          <a:p>
            <a:r>
              <a:rPr lang="ru-RU" dirty="0"/>
              <a:t>коммерческие облигации юридических лиц, которые регулируются Законом об акционерных обществах.</a:t>
            </a:r>
          </a:p>
          <a:p>
            <a:endParaRPr lang="ru-RU" dirty="0"/>
          </a:p>
        </p:txBody>
      </p:sp>
    </p:spTree>
    <p:extLst>
      <p:ext uri="{BB962C8B-B14F-4D97-AF65-F5344CB8AC3E}">
        <p14:creationId xmlns:p14="http://schemas.microsoft.com/office/powerpoint/2010/main" val="20177094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522642"/>
          </a:xfrm>
        </p:spPr>
        <p:txBody>
          <a:bodyPr>
            <a:normAutofit fontScale="90000"/>
          </a:bodyPr>
          <a:lstStyle/>
          <a:p>
            <a:pPr algn="ctr"/>
            <a:r>
              <a:rPr lang="ru-RU" b="1" dirty="0">
                <a:solidFill>
                  <a:srgbClr val="FF0000"/>
                </a:solidFill>
              </a:rPr>
              <a:t>Виды облигаций:</a:t>
            </a:r>
          </a:p>
        </p:txBody>
      </p:sp>
      <p:sp>
        <p:nvSpPr>
          <p:cNvPr id="3" name="Объект 2"/>
          <p:cNvSpPr>
            <a:spLocks noGrp="1"/>
          </p:cNvSpPr>
          <p:nvPr>
            <p:ph idx="1"/>
          </p:nvPr>
        </p:nvSpPr>
        <p:spPr>
          <a:xfrm>
            <a:off x="199748" y="1074199"/>
            <a:ext cx="7816789" cy="5511139"/>
          </a:xfrm>
        </p:spPr>
        <p:txBody>
          <a:bodyPr>
            <a:normAutofit lnSpcReduction="10000"/>
          </a:bodyPr>
          <a:lstStyle/>
          <a:p>
            <a:pPr>
              <a:buFont typeface="Wingdings" panose="05000000000000000000" pitchFamily="2" charset="2"/>
              <a:buChar char="q"/>
            </a:pPr>
            <a:r>
              <a:rPr lang="ru-RU" dirty="0"/>
              <a:t>именными или предъявительскими,</a:t>
            </a:r>
          </a:p>
          <a:p>
            <a:pPr>
              <a:buFont typeface="Wingdings" panose="05000000000000000000" pitchFamily="2" charset="2"/>
              <a:buChar char="q"/>
            </a:pPr>
            <a:r>
              <a:rPr lang="ru-RU" dirty="0"/>
              <a:t>свободного обращения или с ограниченным кругом обращения,</a:t>
            </a:r>
          </a:p>
          <a:p>
            <a:pPr>
              <a:buFont typeface="Wingdings" panose="05000000000000000000" pitchFamily="2" charset="2"/>
              <a:buChar char="q"/>
            </a:pPr>
            <a:r>
              <a:rPr lang="ru-RU" dirty="0"/>
              <a:t>с обеспечением (залоговым или иным) либо без такового,</a:t>
            </a:r>
          </a:p>
          <a:p>
            <a:pPr>
              <a:buFont typeface="Wingdings" panose="05000000000000000000" pitchFamily="2" charset="2"/>
              <a:buChar char="q"/>
            </a:pPr>
            <a:r>
              <a:rPr lang="ru-RU" dirty="0"/>
              <a:t>с единовременным сроком погашения или с погашением по сериям в определенные сроки,</a:t>
            </a:r>
          </a:p>
          <a:p>
            <a:pPr>
              <a:buFont typeface="Wingdings" panose="05000000000000000000" pitchFamily="2" charset="2"/>
              <a:buChar char="q"/>
            </a:pPr>
            <a:r>
              <a:rPr lang="ru-RU" dirty="0"/>
              <a:t>с фиксированной или плавающей купонной ставкой,</a:t>
            </a:r>
          </a:p>
          <a:p>
            <a:pPr>
              <a:buFont typeface="Wingdings" panose="05000000000000000000" pitchFamily="2" charset="2"/>
              <a:buChar char="q"/>
            </a:pPr>
            <a:r>
              <a:rPr lang="ru-RU" dirty="0"/>
              <a:t>обычными или конвертируемыми.</a:t>
            </a:r>
          </a:p>
          <a:p>
            <a:endParaRPr lang="ru-RU" dirty="0"/>
          </a:p>
        </p:txBody>
      </p:sp>
    </p:spTree>
    <p:extLst>
      <p:ext uri="{BB962C8B-B14F-4D97-AF65-F5344CB8AC3E}">
        <p14:creationId xmlns:p14="http://schemas.microsoft.com/office/powerpoint/2010/main" val="14494890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010914"/>
          </a:xfrm>
          <a:solidFill>
            <a:schemeClr val="accent1">
              <a:lumMod val="20000"/>
              <a:lumOff val="80000"/>
            </a:schemeClr>
          </a:solidFill>
        </p:spPr>
        <p:txBody>
          <a:bodyPr>
            <a:normAutofit/>
          </a:bodyPr>
          <a:lstStyle/>
          <a:p>
            <a:pPr algn="ctr"/>
            <a:r>
              <a:rPr lang="ru-RU" b="1" dirty="0">
                <a:solidFill>
                  <a:srgbClr val="FF0000"/>
                </a:solidFill>
              </a:rPr>
              <a:t>Свойства облигации:</a:t>
            </a:r>
          </a:p>
        </p:txBody>
      </p:sp>
      <p:sp>
        <p:nvSpPr>
          <p:cNvPr id="4" name="Объект 3"/>
          <p:cNvSpPr>
            <a:spLocks noGrp="1"/>
          </p:cNvSpPr>
          <p:nvPr>
            <p:ph sz="half" idx="1"/>
          </p:nvPr>
        </p:nvSpPr>
        <p:spPr>
          <a:xfrm>
            <a:off x="628650" y="1473693"/>
            <a:ext cx="3886200" cy="4703270"/>
          </a:xfrm>
        </p:spPr>
        <p:txBody>
          <a:bodyPr>
            <a:normAutofit lnSpcReduction="10000"/>
          </a:bodyPr>
          <a:lstStyle/>
          <a:p>
            <a:pPr>
              <a:spcBef>
                <a:spcPct val="0"/>
              </a:spcBef>
              <a:buFontTx/>
              <a:buChar char="-"/>
            </a:pPr>
            <a:r>
              <a:rPr lang="ru-RU" altLang="ru-RU" dirty="0"/>
              <a:t>конечный срок обращения облигации, по истечении которого она гасится .</a:t>
            </a:r>
          </a:p>
          <a:p>
            <a:pPr>
              <a:spcBef>
                <a:spcPct val="0"/>
              </a:spcBef>
              <a:buFontTx/>
              <a:buChar char="-"/>
            </a:pPr>
            <a:r>
              <a:rPr lang="ru-RU" altLang="ru-RU" dirty="0"/>
              <a:t> приоритет облигаций по сравнению с акциями в получении дохода при ликвидации предприятия.</a:t>
            </a:r>
          </a:p>
          <a:p>
            <a:endParaRPr lang="ru-RU" dirty="0"/>
          </a:p>
        </p:txBody>
      </p:sp>
      <p:pic>
        <p:nvPicPr>
          <p:cNvPr id="6" name="Объект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170784" y="1376040"/>
            <a:ext cx="4842587" cy="4898576"/>
          </a:xfrm>
        </p:spPr>
      </p:pic>
    </p:spTree>
    <p:extLst>
      <p:ext uri="{BB962C8B-B14F-4D97-AF65-F5344CB8AC3E}">
        <p14:creationId xmlns:p14="http://schemas.microsoft.com/office/powerpoint/2010/main" val="17591851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stretch>
            <a:fillRect/>
          </a:stretch>
        </p:blipFill>
        <p:spPr>
          <a:xfrm>
            <a:off x="628650" y="71022"/>
            <a:ext cx="7886700" cy="6786978"/>
          </a:xfrm>
          <a:prstGeom prst="rect">
            <a:avLst/>
          </a:prstGeom>
        </p:spPr>
      </p:pic>
      <p:sp>
        <p:nvSpPr>
          <p:cNvPr id="2" name="Заголовок 1"/>
          <p:cNvSpPr>
            <a:spLocks noGrp="1"/>
          </p:cNvSpPr>
          <p:nvPr>
            <p:ph type="title"/>
          </p:nvPr>
        </p:nvSpPr>
        <p:spPr>
          <a:xfrm>
            <a:off x="230820" y="79901"/>
            <a:ext cx="8682361" cy="1526959"/>
          </a:xfrm>
          <a:solidFill>
            <a:schemeClr val="accent1">
              <a:lumMod val="20000"/>
              <a:lumOff val="80000"/>
            </a:schemeClr>
          </a:solidFill>
        </p:spPr>
        <p:txBody>
          <a:bodyPr>
            <a:normAutofit/>
          </a:bodyPr>
          <a:lstStyle/>
          <a:p>
            <a:pPr algn="ctr"/>
            <a:r>
              <a:rPr lang="ru-RU" b="1" dirty="0">
                <a:solidFill>
                  <a:srgbClr val="FF0000"/>
                </a:solidFill>
              </a:rPr>
              <a:t>Вексель.</a:t>
            </a:r>
          </a:p>
        </p:txBody>
      </p:sp>
    </p:spTree>
    <p:extLst>
      <p:ext uri="{BB962C8B-B14F-4D97-AF65-F5344CB8AC3E}">
        <p14:creationId xmlns:p14="http://schemas.microsoft.com/office/powerpoint/2010/main" val="26293860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p:txBody>
          <a:bodyPr/>
          <a:lstStyle/>
          <a:p>
            <a:endParaRPr lang="ru-RU" dirty="0"/>
          </a:p>
        </p:txBody>
      </p:sp>
      <p:sp>
        <p:nvSpPr>
          <p:cNvPr id="12" name="Объект 11"/>
          <p:cNvSpPr>
            <a:spLocks noGrp="1"/>
          </p:cNvSpPr>
          <p:nvPr>
            <p:ph sz="half" idx="1"/>
          </p:nvPr>
        </p:nvSpPr>
        <p:spPr/>
        <p:txBody>
          <a:bodyPr/>
          <a:lstStyle/>
          <a:p>
            <a:endParaRPr lang="ru-RU"/>
          </a:p>
        </p:txBody>
      </p:sp>
      <p:pic>
        <p:nvPicPr>
          <p:cNvPr id="17" name="Объект 16"/>
          <p:cNvPicPr>
            <a:picLocks noGrp="1" noChangeAspect="1"/>
          </p:cNvPicPr>
          <p:nvPr>
            <p:ph sz="half" idx="2"/>
          </p:nvPr>
        </p:nvPicPr>
        <p:blipFill>
          <a:blip r:embed="rId2"/>
          <a:stretch>
            <a:fillRect/>
          </a:stretch>
        </p:blipFill>
        <p:spPr>
          <a:xfrm>
            <a:off x="6301452" y="528205"/>
            <a:ext cx="2753907" cy="5648758"/>
          </a:xfrm>
          <a:prstGeom prst="rect">
            <a:avLst/>
          </a:prstGeom>
        </p:spPr>
      </p:pic>
      <p:sp>
        <p:nvSpPr>
          <p:cNvPr id="4" name="Прямоугольник 3"/>
          <p:cNvSpPr/>
          <p:nvPr/>
        </p:nvSpPr>
        <p:spPr>
          <a:xfrm>
            <a:off x="1671222" y="297657"/>
            <a:ext cx="2864713" cy="125948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b="1" dirty="0">
                <a:solidFill>
                  <a:schemeClr val="tx1"/>
                </a:solidFill>
              </a:rPr>
              <a:t>Вексель.</a:t>
            </a:r>
          </a:p>
        </p:txBody>
      </p:sp>
      <p:sp>
        <p:nvSpPr>
          <p:cNvPr id="5" name="Прямоугольник 4"/>
          <p:cNvSpPr/>
          <p:nvPr/>
        </p:nvSpPr>
        <p:spPr>
          <a:xfrm>
            <a:off x="152030" y="1825626"/>
            <a:ext cx="2257148" cy="312493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Простой вексель</a:t>
            </a:r>
          </a:p>
          <a:p>
            <a:pPr algn="ctr"/>
            <a:r>
              <a:rPr lang="ru-RU" sz="2400" b="1" dirty="0">
                <a:solidFill>
                  <a:schemeClr val="tx1"/>
                </a:solidFill>
              </a:rPr>
              <a:t>(соло-вексель).</a:t>
            </a:r>
          </a:p>
          <a:p>
            <a:pPr algn="ctr"/>
            <a:endParaRPr lang="ru-RU" sz="2400" b="1" dirty="0">
              <a:solidFill>
                <a:schemeClr val="tx1"/>
              </a:solidFill>
            </a:endParaRPr>
          </a:p>
          <a:p>
            <a:pPr algn="ctr"/>
            <a:r>
              <a:rPr lang="ru-RU" sz="2400" b="1" dirty="0">
                <a:solidFill>
                  <a:schemeClr val="tx1"/>
                </a:solidFill>
              </a:rPr>
              <a:t>Переводной вексель</a:t>
            </a:r>
          </a:p>
          <a:p>
            <a:pPr algn="ctr"/>
            <a:r>
              <a:rPr lang="ru-RU" sz="2400" b="1" dirty="0">
                <a:solidFill>
                  <a:schemeClr val="tx1"/>
                </a:solidFill>
              </a:rPr>
              <a:t>(трата-вексель).</a:t>
            </a:r>
          </a:p>
        </p:txBody>
      </p:sp>
      <p:sp>
        <p:nvSpPr>
          <p:cNvPr id="6" name="Прямоугольник 5"/>
          <p:cNvSpPr/>
          <p:nvPr/>
        </p:nvSpPr>
        <p:spPr>
          <a:xfrm>
            <a:off x="4244607" y="1887250"/>
            <a:ext cx="2199601" cy="305391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Именной на предъявителя.</a:t>
            </a:r>
          </a:p>
        </p:txBody>
      </p:sp>
      <p:cxnSp>
        <p:nvCxnSpPr>
          <p:cNvPr id="8" name="Прямая со стрелкой 7"/>
          <p:cNvCxnSpPr>
            <a:stCxn id="4" idx="1"/>
          </p:cNvCxnSpPr>
          <p:nvPr/>
        </p:nvCxnSpPr>
        <p:spPr>
          <a:xfrm flipH="1">
            <a:off x="532661" y="927401"/>
            <a:ext cx="1138560" cy="87743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Прямая со стрелкой 9"/>
          <p:cNvCxnSpPr/>
          <p:nvPr/>
        </p:nvCxnSpPr>
        <p:spPr>
          <a:xfrm>
            <a:off x="4535934" y="913260"/>
            <a:ext cx="1076973" cy="87534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681273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4850" y="365126"/>
            <a:ext cx="4000500" cy="939892"/>
          </a:xfrm>
          <a:solidFill>
            <a:schemeClr val="accent1">
              <a:lumMod val="20000"/>
              <a:lumOff val="80000"/>
            </a:schemeClr>
          </a:solidFill>
        </p:spPr>
        <p:txBody>
          <a:bodyPr>
            <a:normAutofit fontScale="90000"/>
          </a:bodyPr>
          <a:lstStyle/>
          <a:p>
            <a:r>
              <a:rPr lang="ru-RU" b="1" dirty="0">
                <a:solidFill>
                  <a:srgbClr val="FF0000"/>
                </a:solidFill>
              </a:rPr>
              <a:t>Свойства векселя:</a:t>
            </a:r>
          </a:p>
        </p:txBody>
      </p:sp>
      <p:sp>
        <p:nvSpPr>
          <p:cNvPr id="3" name="Объект 2"/>
          <p:cNvSpPr>
            <a:spLocks noGrp="1"/>
          </p:cNvSpPr>
          <p:nvPr>
            <p:ph sz="half" idx="1"/>
          </p:nvPr>
        </p:nvSpPr>
        <p:spPr>
          <a:xfrm>
            <a:off x="492712" y="2068497"/>
            <a:ext cx="3695330" cy="3888420"/>
          </a:xfrm>
          <a:solidFill>
            <a:schemeClr val="accent1">
              <a:lumMod val="20000"/>
              <a:lumOff val="80000"/>
            </a:schemeClr>
          </a:solidFill>
        </p:spPr>
        <p:txBody>
          <a:bodyPr>
            <a:normAutofit fontScale="92500" lnSpcReduction="10000"/>
          </a:bodyPr>
          <a:lstStyle/>
          <a:p>
            <a:r>
              <a:rPr lang="ru-RU" b="1" dirty="0"/>
              <a:t>Выпускаемые банками векселя различаются и по своей доходности: процентные, дисконтные и беспроцентные. </a:t>
            </a:r>
            <a:r>
              <a:rPr lang="ru-RU" dirty="0"/>
              <a:t/>
            </a:r>
            <a:br>
              <a:rPr lang="ru-RU" dirty="0"/>
            </a:br>
            <a:r>
              <a:rPr lang="ru-RU" dirty="0"/>
              <a:t/>
            </a:r>
            <a:br>
              <a:rPr lang="ru-RU" dirty="0"/>
            </a:br>
            <a:r>
              <a:rPr lang="ru-RU" dirty="0"/>
              <a:t/>
            </a:r>
            <a:br>
              <a:rPr lang="ru-RU" dirty="0"/>
            </a:br>
            <a:endParaRPr lang="ru-RU" dirty="0"/>
          </a:p>
        </p:txBody>
      </p:sp>
      <p:sp>
        <p:nvSpPr>
          <p:cNvPr id="4" name="Объект 3"/>
          <p:cNvSpPr>
            <a:spLocks noGrp="1"/>
          </p:cNvSpPr>
          <p:nvPr>
            <p:ph sz="half" idx="2"/>
          </p:nvPr>
        </p:nvSpPr>
        <p:spPr/>
        <p:txBody>
          <a:bodyPr>
            <a:normAutofit fontScale="92500" lnSpcReduction="10000"/>
          </a:bodyPr>
          <a:lstStyle/>
          <a:p>
            <a:r>
              <a:rPr lang="ru-RU" sz="3900" dirty="0"/>
              <a:t>средство платежа;</a:t>
            </a:r>
          </a:p>
          <a:p>
            <a:r>
              <a:rPr lang="ru-RU" sz="3900" dirty="0"/>
              <a:t>залог и средство платежа при кредитовании.</a:t>
            </a:r>
          </a:p>
          <a:p>
            <a:pPr marL="0" indent="0">
              <a:buNone/>
            </a:pPr>
            <a:r>
              <a:rPr lang="ru-RU" sz="3900" dirty="0"/>
              <a:t/>
            </a:r>
            <a:br>
              <a:rPr lang="ru-RU" sz="3900" dirty="0"/>
            </a:br>
            <a:r>
              <a:rPr lang="ru-RU" dirty="0"/>
              <a:t/>
            </a:r>
            <a:br>
              <a:rPr lang="ru-RU" dirty="0"/>
            </a:br>
            <a:endParaRPr lang="ru-RU" dirty="0"/>
          </a:p>
        </p:txBody>
      </p:sp>
    </p:spTree>
    <p:extLst>
      <p:ext uri="{BB962C8B-B14F-4D97-AF65-F5344CB8AC3E}">
        <p14:creationId xmlns:p14="http://schemas.microsoft.com/office/powerpoint/2010/main" val="3068107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442743"/>
          </a:xfrm>
          <a:solidFill>
            <a:schemeClr val="accent1">
              <a:lumMod val="20000"/>
              <a:lumOff val="80000"/>
            </a:schemeClr>
          </a:solidFill>
        </p:spPr>
        <p:txBody>
          <a:bodyPr>
            <a:normAutofit fontScale="90000"/>
          </a:bodyPr>
          <a:lstStyle/>
          <a:p>
            <a:pPr algn="ctr"/>
            <a:r>
              <a:rPr lang="ru-RU" b="1" dirty="0">
                <a:solidFill>
                  <a:srgbClr val="FF0000"/>
                </a:solidFill>
              </a:rPr>
              <a:t>Требования к переводному векселю:</a:t>
            </a:r>
          </a:p>
        </p:txBody>
      </p:sp>
      <p:sp>
        <p:nvSpPr>
          <p:cNvPr id="3" name="Объект 2"/>
          <p:cNvSpPr>
            <a:spLocks noGrp="1"/>
          </p:cNvSpPr>
          <p:nvPr>
            <p:ph sz="half" idx="1"/>
          </p:nvPr>
        </p:nvSpPr>
        <p:spPr>
          <a:xfrm>
            <a:off x="279646" y="1083077"/>
            <a:ext cx="4235204" cy="5093887"/>
          </a:xfrm>
        </p:spPr>
        <p:txBody>
          <a:bodyPr>
            <a:normAutofit fontScale="62500" lnSpcReduction="20000"/>
          </a:bodyPr>
          <a:lstStyle/>
          <a:p>
            <a:pPr marL="514350" indent="-514350">
              <a:buAutoNum type="arabicParenR"/>
            </a:pPr>
            <a:r>
              <a:rPr lang="ru-RU" b="1" dirty="0"/>
              <a:t>наименование «вексель», включенное в самый текст документа и выраженное на том языке, на котором этот документ составлен;</a:t>
            </a:r>
          </a:p>
          <a:p>
            <a:pPr marL="514350" indent="-514350">
              <a:buAutoNum type="arabicParenR"/>
            </a:pPr>
            <a:r>
              <a:rPr lang="ru-RU" b="1" dirty="0"/>
              <a:t>простое и ничем не обусловленное предложение уплатить определенную сумму;</a:t>
            </a:r>
          </a:p>
          <a:p>
            <a:pPr marL="514350" indent="-514350">
              <a:buAutoNum type="arabicParenR"/>
            </a:pPr>
            <a:r>
              <a:rPr lang="ru-RU" b="1" dirty="0"/>
              <a:t>наименование того, кто должен платить (плательщика);</a:t>
            </a:r>
          </a:p>
          <a:p>
            <a:pPr marL="514350" indent="-514350">
              <a:buAutoNum type="arabicParenR"/>
            </a:pPr>
            <a:r>
              <a:rPr lang="ru-RU" b="1" dirty="0"/>
              <a:t> указание срока платежа; </a:t>
            </a:r>
          </a:p>
          <a:p>
            <a:pPr marL="514350" indent="-514350">
              <a:buAutoNum type="arabicParenR"/>
            </a:pPr>
            <a:r>
              <a:rPr lang="ru-RU" b="1" dirty="0"/>
              <a:t>указание места, в котором должен быть совершен платеж; </a:t>
            </a:r>
          </a:p>
          <a:p>
            <a:pPr marL="514350" indent="-514350">
              <a:buAutoNum type="arabicParenR"/>
            </a:pPr>
            <a:r>
              <a:rPr lang="ru-RU" b="1" dirty="0"/>
              <a:t>наименование того, кому или приказу кого платеж должен быть совершен; </a:t>
            </a:r>
          </a:p>
          <a:p>
            <a:pPr marL="514350" indent="-514350">
              <a:buAutoNum type="arabicParenR"/>
            </a:pPr>
            <a:r>
              <a:rPr lang="ru-RU" b="1" dirty="0"/>
              <a:t>указание даты и места составления векселя; </a:t>
            </a:r>
          </a:p>
          <a:p>
            <a:pPr marL="514350" indent="-514350">
              <a:buAutoNum type="arabicParenR"/>
            </a:pPr>
            <a:r>
              <a:rPr lang="ru-RU" b="1" dirty="0"/>
              <a:t>подпись того, кто выдает вексель (векселедателя).</a:t>
            </a:r>
          </a:p>
          <a:p>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82431" y="807868"/>
            <a:ext cx="3132919" cy="5900842"/>
          </a:xfrm>
        </p:spPr>
      </p:pic>
    </p:spTree>
    <p:extLst>
      <p:ext uri="{BB962C8B-B14F-4D97-AF65-F5344CB8AC3E}">
        <p14:creationId xmlns:p14="http://schemas.microsoft.com/office/powerpoint/2010/main" val="16488964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39444" y="150921"/>
            <a:ext cx="8075906" cy="571721"/>
          </a:xfrm>
        </p:spPr>
        <p:txBody>
          <a:bodyPr>
            <a:normAutofit fontScale="90000"/>
          </a:bodyPr>
          <a:lstStyle/>
          <a:p>
            <a:r>
              <a:rPr lang="ru-RU" b="1" dirty="0">
                <a:solidFill>
                  <a:srgbClr val="FF0000"/>
                </a:solidFill>
              </a:rPr>
              <a:t>Выполните задание «Верно-неверно». (+ или -)</a:t>
            </a:r>
          </a:p>
        </p:txBody>
      </p:sp>
      <p:graphicFrame>
        <p:nvGraphicFramePr>
          <p:cNvPr id="7" name="Объект 6"/>
          <p:cNvGraphicFramePr>
            <a:graphicFrameLocks noGrp="1"/>
          </p:cNvGraphicFramePr>
          <p:nvPr>
            <p:ph sz="half" idx="1"/>
            <p:extLst>
              <p:ext uri="{D42A27DB-BD31-4B8C-83A1-F6EECF244321}">
                <p14:modId xmlns:p14="http://schemas.microsoft.com/office/powerpoint/2010/main" val="58094888"/>
              </p:ext>
            </p:extLst>
          </p:nvPr>
        </p:nvGraphicFramePr>
        <p:xfrm>
          <a:off x="628650" y="1145219"/>
          <a:ext cx="7640898" cy="1059994"/>
        </p:xfrm>
        <a:graphic>
          <a:graphicData uri="http://schemas.openxmlformats.org/drawingml/2006/table">
            <a:tbl>
              <a:tblPr firstRow="1" bandRow="1">
                <a:tableStyleId>{5940675A-B579-460E-94D1-54222C63F5DA}</a:tableStyleId>
              </a:tblPr>
              <a:tblGrid>
                <a:gridCol w="527222">
                  <a:extLst>
                    <a:ext uri="{9D8B030D-6E8A-4147-A177-3AD203B41FA5}">
                      <a16:colId xmlns="" xmlns:a16="http://schemas.microsoft.com/office/drawing/2014/main" val="3558313773"/>
                    </a:ext>
                  </a:extLst>
                </a:gridCol>
                <a:gridCol w="683434">
                  <a:extLst>
                    <a:ext uri="{9D8B030D-6E8A-4147-A177-3AD203B41FA5}">
                      <a16:colId xmlns="" xmlns:a16="http://schemas.microsoft.com/office/drawing/2014/main" val="4204059287"/>
                    </a:ext>
                  </a:extLst>
                </a:gridCol>
                <a:gridCol w="768049">
                  <a:extLst>
                    <a:ext uri="{9D8B030D-6E8A-4147-A177-3AD203B41FA5}">
                      <a16:colId xmlns="" xmlns:a16="http://schemas.microsoft.com/office/drawing/2014/main" val="380074603"/>
                    </a:ext>
                  </a:extLst>
                </a:gridCol>
                <a:gridCol w="724655">
                  <a:extLst>
                    <a:ext uri="{9D8B030D-6E8A-4147-A177-3AD203B41FA5}">
                      <a16:colId xmlns="" xmlns:a16="http://schemas.microsoft.com/office/drawing/2014/main" val="2885022765"/>
                    </a:ext>
                  </a:extLst>
                </a:gridCol>
                <a:gridCol w="822923">
                  <a:extLst>
                    <a:ext uri="{9D8B030D-6E8A-4147-A177-3AD203B41FA5}">
                      <a16:colId xmlns="" xmlns:a16="http://schemas.microsoft.com/office/drawing/2014/main" val="3025072037"/>
                    </a:ext>
                  </a:extLst>
                </a:gridCol>
                <a:gridCol w="822923">
                  <a:extLst>
                    <a:ext uri="{9D8B030D-6E8A-4147-A177-3AD203B41FA5}">
                      <a16:colId xmlns="" xmlns:a16="http://schemas.microsoft.com/office/drawing/2014/main" val="4009137550"/>
                    </a:ext>
                  </a:extLst>
                </a:gridCol>
                <a:gridCol w="822923">
                  <a:extLst>
                    <a:ext uri="{9D8B030D-6E8A-4147-A177-3AD203B41FA5}">
                      <a16:colId xmlns="" xmlns:a16="http://schemas.microsoft.com/office/drawing/2014/main" val="786433221"/>
                    </a:ext>
                  </a:extLst>
                </a:gridCol>
                <a:gridCol w="822923">
                  <a:extLst>
                    <a:ext uri="{9D8B030D-6E8A-4147-A177-3AD203B41FA5}">
                      <a16:colId xmlns="" xmlns:a16="http://schemas.microsoft.com/office/drawing/2014/main" val="496790274"/>
                    </a:ext>
                  </a:extLst>
                </a:gridCol>
                <a:gridCol w="822923">
                  <a:extLst>
                    <a:ext uri="{9D8B030D-6E8A-4147-A177-3AD203B41FA5}">
                      <a16:colId xmlns="" xmlns:a16="http://schemas.microsoft.com/office/drawing/2014/main" val="188828101"/>
                    </a:ext>
                  </a:extLst>
                </a:gridCol>
                <a:gridCol w="822923">
                  <a:extLst>
                    <a:ext uri="{9D8B030D-6E8A-4147-A177-3AD203B41FA5}">
                      <a16:colId xmlns="" xmlns:a16="http://schemas.microsoft.com/office/drawing/2014/main" val="1980226837"/>
                    </a:ext>
                  </a:extLst>
                </a:gridCol>
              </a:tblGrid>
              <a:tr h="529997">
                <a:tc>
                  <a:txBody>
                    <a:bodyPr/>
                    <a:lstStyle/>
                    <a:p>
                      <a:pPr algn="ctr"/>
                      <a:r>
                        <a:rPr lang="ru-RU" b="1" dirty="0"/>
                        <a:t>1</a:t>
                      </a:r>
                    </a:p>
                  </a:txBody>
                  <a:tcPr marL="34097" marR="34097"/>
                </a:tc>
                <a:tc>
                  <a:txBody>
                    <a:bodyPr/>
                    <a:lstStyle/>
                    <a:p>
                      <a:pPr algn="ctr"/>
                      <a:r>
                        <a:rPr lang="ru-RU" b="1" dirty="0"/>
                        <a:t>2</a:t>
                      </a:r>
                    </a:p>
                  </a:txBody>
                  <a:tcPr marL="34097" marR="34097"/>
                </a:tc>
                <a:tc>
                  <a:txBody>
                    <a:bodyPr/>
                    <a:lstStyle/>
                    <a:p>
                      <a:pPr algn="ctr"/>
                      <a:r>
                        <a:rPr lang="ru-RU" b="1" dirty="0"/>
                        <a:t>3</a:t>
                      </a:r>
                    </a:p>
                  </a:txBody>
                  <a:tcPr marL="34097" marR="34097"/>
                </a:tc>
                <a:tc>
                  <a:txBody>
                    <a:bodyPr/>
                    <a:lstStyle/>
                    <a:p>
                      <a:pPr algn="ctr"/>
                      <a:r>
                        <a:rPr lang="ru-RU" b="1" dirty="0"/>
                        <a:t>4</a:t>
                      </a:r>
                    </a:p>
                  </a:txBody>
                  <a:tcPr marL="34097" marR="34097"/>
                </a:tc>
                <a:tc>
                  <a:txBody>
                    <a:bodyPr/>
                    <a:lstStyle/>
                    <a:p>
                      <a:pPr algn="ctr"/>
                      <a:r>
                        <a:rPr lang="ru-RU" b="1" dirty="0"/>
                        <a:t>5</a:t>
                      </a:r>
                    </a:p>
                  </a:txBody>
                  <a:tcPr marL="34097" marR="34097"/>
                </a:tc>
                <a:tc>
                  <a:txBody>
                    <a:bodyPr/>
                    <a:lstStyle/>
                    <a:p>
                      <a:pPr algn="ctr"/>
                      <a:r>
                        <a:rPr lang="ru-RU" b="1" dirty="0"/>
                        <a:t>6</a:t>
                      </a:r>
                    </a:p>
                  </a:txBody>
                  <a:tcPr marL="34097" marR="34097"/>
                </a:tc>
                <a:tc>
                  <a:txBody>
                    <a:bodyPr/>
                    <a:lstStyle/>
                    <a:p>
                      <a:pPr algn="ctr"/>
                      <a:r>
                        <a:rPr lang="ru-RU" b="1" dirty="0"/>
                        <a:t>7</a:t>
                      </a:r>
                    </a:p>
                  </a:txBody>
                  <a:tcPr marL="34097" marR="34097"/>
                </a:tc>
                <a:tc>
                  <a:txBody>
                    <a:bodyPr/>
                    <a:lstStyle/>
                    <a:p>
                      <a:pPr algn="ctr"/>
                      <a:r>
                        <a:rPr lang="ru-RU" b="1" dirty="0"/>
                        <a:t>8</a:t>
                      </a:r>
                    </a:p>
                  </a:txBody>
                  <a:tcPr marL="34097" marR="34097"/>
                </a:tc>
                <a:tc>
                  <a:txBody>
                    <a:bodyPr/>
                    <a:lstStyle/>
                    <a:p>
                      <a:pPr algn="ctr"/>
                      <a:r>
                        <a:rPr lang="ru-RU" b="1" dirty="0"/>
                        <a:t>9</a:t>
                      </a:r>
                    </a:p>
                  </a:txBody>
                  <a:tcPr marL="34097" marR="34097"/>
                </a:tc>
                <a:tc>
                  <a:txBody>
                    <a:bodyPr/>
                    <a:lstStyle/>
                    <a:p>
                      <a:pPr algn="ctr"/>
                      <a:r>
                        <a:rPr lang="ru-RU" b="1" dirty="0"/>
                        <a:t>10</a:t>
                      </a:r>
                    </a:p>
                  </a:txBody>
                  <a:tcPr marL="34097" marR="34097"/>
                </a:tc>
                <a:extLst>
                  <a:ext uri="{0D108BD9-81ED-4DB2-BD59-A6C34878D82A}">
                    <a16:rowId xmlns="" xmlns:a16="http://schemas.microsoft.com/office/drawing/2014/main" val="998928128"/>
                  </a:ext>
                </a:extLst>
              </a:tr>
              <a:tr h="529997">
                <a:tc>
                  <a:txBody>
                    <a:bodyPr/>
                    <a:lstStyle/>
                    <a:p>
                      <a:endParaRPr lang="ru-RU"/>
                    </a:p>
                  </a:txBody>
                  <a:tcPr marL="34097" marR="34097"/>
                </a:tc>
                <a:tc>
                  <a:txBody>
                    <a:bodyPr/>
                    <a:lstStyle/>
                    <a:p>
                      <a:endParaRPr lang="ru-RU"/>
                    </a:p>
                  </a:txBody>
                  <a:tcPr marL="34097" marR="34097"/>
                </a:tc>
                <a:tc>
                  <a:txBody>
                    <a:bodyPr/>
                    <a:lstStyle/>
                    <a:p>
                      <a:endParaRPr lang="ru-RU"/>
                    </a:p>
                  </a:txBody>
                  <a:tcPr marL="34097" marR="34097"/>
                </a:tc>
                <a:tc>
                  <a:txBody>
                    <a:bodyPr/>
                    <a:lstStyle/>
                    <a:p>
                      <a:endParaRPr lang="ru-RU"/>
                    </a:p>
                  </a:txBody>
                  <a:tcPr marL="34097" marR="34097"/>
                </a:tc>
                <a:tc>
                  <a:txBody>
                    <a:bodyPr/>
                    <a:lstStyle/>
                    <a:p>
                      <a:endParaRPr lang="ru-RU"/>
                    </a:p>
                  </a:txBody>
                  <a:tcPr marL="34097" marR="34097"/>
                </a:tc>
                <a:tc>
                  <a:txBody>
                    <a:bodyPr/>
                    <a:lstStyle/>
                    <a:p>
                      <a:endParaRPr lang="ru-RU" dirty="0"/>
                    </a:p>
                  </a:txBody>
                  <a:tcPr marL="34097" marR="34097"/>
                </a:tc>
                <a:tc>
                  <a:txBody>
                    <a:bodyPr/>
                    <a:lstStyle/>
                    <a:p>
                      <a:endParaRPr lang="ru-RU"/>
                    </a:p>
                  </a:txBody>
                  <a:tcPr marL="34097" marR="34097"/>
                </a:tc>
                <a:tc>
                  <a:txBody>
                    <a:bodyPr/>
                    <a:lstStyle/>
                    <a:p>
                      <a:endParaRPr lang="ru-RU"/>
                    </a:p>
                  </a:txBody>
                  <a:tcPr marL="34097" marR="34097"/>
                </a:tc>
                <a:tc>
                  <a:txBody>
                    <a:bodyPr/>
                    <a:lstStyle/>
                    <a:p>
                      <a:endParaRPr lang="ru-RU" dirty="0"/>
                    </a:p>
                  </a:txBody>
                  <a:tcPr marL="34097" marR="34097"/>
                </a:tc>
                <a:tc>
                  <a:txBody>
                    <a:bodyPr/>
                    <a:lstStyle/>
                    <a:p>
                      <a:endParaRPr lang="ru-RU" dirty="0"/>
                    </a:p>
                  </a:txBody>
                  <a:tcPr marL="34097" marR="34097"/>
                </a:tc>
                <a:extLst>
                  <a:ext uri="{0D108BD9-81ED-4DB2-BD59-A6C34878D82A}">
                    <a16:rowId xmlns="" xmlns:a16="http://schemas.microsoft.com/office/drawing/2014/main" val="1004978192"/>
                  </a:ext>
                </a:extLst>
              </a:tr>
            </a:tbl>
          </a:graphicData>
        </a:graphic>
      </p:graphicFrame>
      <p:sp>
        <p:nvSpPr>
          <p:cNvPr id="8" name="Объект 7"/>
          <p:cNvSpPr>
            <a:spLocks noGrp="1"/>
          </p:cNvSpPr>
          <p:nvPr>
            <p:ph sz="half" idx="2"/>
          </p:nvPr>
        </p:nvSpPr>
        <p:spPr>
          <a:xfrm>
            <a:off x="439444" y="2627791"/>
            <a:ext cx="8075906" cy="3549172"/>
          </a:xfrm>
        </p:spPr>
        <p:txBody>
          <a:bodyPr>
            <a:normAutofit fontScale="62500" lnSpcReduction="20000"/>
          </a:bodyPr>
          <a:lstStyle/>
          <a:p>
            <a:pPr marL="514350" lvl="0" indent="-514350">
              <a:buFont typeface="+mj-lt"/>
              <a:buAutoNum type="arabicPeriod"/>
            </a:pPr>
            <a:r>
              <a:rPr lang="ru-RU" dirty="0"/>
              <a:t>Акция – это бессрочная ценная бумага </a:t>
            </a:r>
          </a:p>
          <a:p>
            <a:pPr marL="514350" lvl="0" indent="-514350">
              <a:buFont typeface="+mj-lt"/>
              <a:buAutoNum type="arabicPeriod"/>
            </a:pPr>
            <a:r>
              <a:rPr lang="ru-RU" dirty="0"/>
              <a:t>Акция – более дорогая ценная бумага, чем облигация </a:t>
            </a:r>
          </a:p>
          <a:p>
            <a:pPr marL="514350" lvl="0" indent="-514350">
              <a:buFont typeface="+mj-lt"/>
              <a:buAutoNum type="arabicPeriod"/>
            </a:pPr>
            <a:r>
              <a:rPr lang="ru-RU" dirty="0"/>
              <a:t>Владелец облигации является кредитором для АО </a:t>
            </a:r>
          </a:p>
          <a:p>
            <a:pPr marL="514350" lvl="0" indent="-514350">
              <a:buFont typeface="+mj-lt"/>
              <a:buAutoNum type="arabicPeriod"/>
            </a:pPr>
            <a:r>
              <a:rPr lang="ru-RU" dirty="0"/>
              <a:t>Выпуск облигаций может позволить себе только очень крупная и надежная компания </a:t>
            </a:r>
          </a:p>
          <a:p>
            <a:pPr marL="514350" lvl="0" indent="-514350">
              <a:buFont typeface="+mj-lt"/>
              <a:buAutoNum type="arabicPeriod"/>
            </a:pPr>
            <a:r>
              <a:rPr lang="ru-RU" dirty="0"/>
              <a:t>Любой акционер имеет право на управление АО </a:t>
            </a:r>
          </a:p>
          <a:p>
            <a:pPr marL="514350" lvl="0" indent="-514350">
              <a:buFont typeface="+mj-lt"/>
              <a:buAutoNum type="arabicPeriod"/>
            </a:pPr>
            <a:r>
              <a:rPr lang="ru-RU" dirty="0"/>
              <a:t>Акционер участвует в управлении фирмой посредством голосования на совете директоров </a:t>
            </a:r>
          </a:p>
          <a:p>
            <a:pPr marL="514350" lvl="0" indent="-514350">
              <a:buFont typeface="+mj-lt"/>
              <a:buAutoNum type="arabicPeriod"/>
            </a:pPr>
            <a:r>
              <a:rPr lang="ru-RU" dirty="0"/>
              <a:t>Владелец акции является совладельцем фирмы </a:t>
            </a:r>
          </a:p>
          <a:p>
            <a:pPr marL="514350" lvl="0" indent="-514350">
              <a:buFont typeface="+mj-lt"/>
              <a:buAutoNum type="arabicPeriod"/>
            </a:pPr>
            <a:r>
              <a:rPr lang="ru-RU" dirty="0"/>
              <a:t>Тот, кто покупает облигацию, становится должником фирмы </a:t>
            </a:r>
          </a:p>
          <a:p>
            <a:pPr marL="514350" lvl="0" indent="-514350">
              <a:buFont typeface="+mj-lt"/>
              <a:buAutoNum type="arabicPeriod"/>
            </a:pPr>
            <a:r>
              <a:rPr lang="ru-RU" dirty="0"/>
              <a:t>Вопрос о выплате дивидендов решает президент компании </a:t>
            </a:r>
          </a:p>
          <a:p>
            <a:pPr marL="514350" indent="-514350">
              <a:buFont typeface="+mj-lt"/>
              <a:buAutoNum type="arabicPeriod"/>
            </a:pPr>
            <a:r>
              <a:rPr lang="ru-RU" dirty="0"/>
              <a:t>Наибольший доход может принести обыкновенная акция </a:t>
            </a:r>
          </a:p>
        </p:txBody>
      </p:sp>
    </p:spTree>
    <p:extLst>
      <p:ext uri="{BB962C8B-B14F-4D97-AF65-F5344CB8AC3E}">
        <p14:creationId xmlns:p14="http://schemas.microsoft.com/office/powerpoint/2010/main" val="16066801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188640"/>
            <a:ext cx="8291264" cy="6192688"/>
          </a:xfrm>
        </p:spPr>
        <p:txBody>
          <a:bodyPr>
            <a:normAutofit fontScale="32500" lnSpcReduction="20000"/>
          </a:bodyPr>
          <a:lstStyle/>
          <a:p>
            <a:pPr marL="0" indent="0" algn="just">
              <a:buNone/>
            </a:pPr>
            <a:r>
              <a:rPr lang="ru-RU" sz="6700" b="1" dirty="0"/>
              <a:t>Цель проекта </a:t>
            </a:r>
            <a:r>
              <a:rPr lang="ru-RU" sz="6700" dirty="0"/>
              <a:t>- создать   условия для  свободной ориентации учащихся на рынке ценных бумаг, способствовать принятию  оптимальных финансовых решений на фондовом рынке</a:t>
            </a:r>
            <a:r>
              <a:rPr lang="ru-RU" sz="6700" dirty="0" smtClean="0"/>
              <a:t>.</a:t>
            </a:r>
          </a:p>
          <a:p>
            <a:pPr marL="0" indent="0" algn="just">
              <a:buNone/>
            </a:pPr>
            <a:endParaRPr lang="ru-RU" dirty="0"/>
          </a:p>
          <a:p>
            <a:pPr marL="0" indent="0" algn="just">
              <a:buNone/>
            </a:pPr>
            <a:endParaRPr lang="ru-RU" sz="4400" dirty="0" smtClean="0"/>
          </a:p>
          <a:p>
            <a:pPr marL="0" indent="0" algn="just">
              <a:buNone/>
            </a:pPr>
            <a:r>
              <a:rPr lang="ru-RU" sz="7400" b="1" dirty="0"/>
              <a:t>Задачи проекта: </a:t>
            </a:r>
            <a:endParaRPr lang="ru-RU" sz="7400" dirty="0"/>
          </a:p>
          <a:p>
            <a:pPr lvl="0" algn="just"/>
            <a:r>
              <a:rPr lang="ru-RU" sz="7400" dirty="0" smtClean="0"/>
              <a:t>изучить </a:t>
            </a:r>
            <a:r>
              <a:rPr lang="ru-RU" sz="7400" dirty="0"/>
              <a:t>историю возникновения ценных бумаг и Фондовой биржи;</a:t>
            </a:r>
          </a:p>
          <a:p>
            <a:pPr lvl="0" algn="just"/>
            <a:r>
              <a:rPr lang="ru-RU" sz="7400" dirty="0"/>
              <a:t>познакомить с видами ценных бумаг в РФ (ГК РФ);</a:t>
            </a:r>
          </a:p>
          <a:p>
            <a:pPr lvl="0" algn="just"/>
            <a:r>
              <a:rPr lang="ru-RU" sz="7400" b="1" dirty="0"/>
              <a:t>познакомить с устройством Фондовой биржи и правилами работы на ней </a:t>
            </a:r>
            <a:r>
              <a:rPr lang="ru-RU" sz="7400" dirty="0"/>
              <a:t>научить анализировать ситуацию на фондовой бирже, отслеживать влияние социальных явлений на финансовые процессы</a:t>
            </a:r>
          </a:p>
          <a:p>
            <a:pPr lvl="0" algn="just"/>
            <a:r>
              <a:rPr lang="ru-RU" sz="7400" dirty="0"/>
              <a:t>научить создавать «инвестиционный портфель»</a:t>
            </a:r>
          </a:p>
          <a:p>
            <a:pPr marL="0" indent="0">
              <a:buNone/>
            </a:pPr>
            <a:r>
              <a:rPr lang="ru-RU" sz="7400" dirty="0"/>
              <a:t> </a:t>
            </a:r>
          </a:p>
          <a:p>
            <a:pPr marL="0" indent="0">
              <a:buNone/>
            </a:pPr>
            <a:r>
              <a:rPr lang="ru-RU" sz="7400" i="1" dirty="0"/>
              <a:t>Реализация проекта предполагает активное использование Интернета и сайтов организаций, работающих на фондовом рынке, в том числе Московской биржи, аналитических агентств</a:t>
            </a:r>
            <a:r>
              <a:rPr lang="ru-RU" sz="7400" i="1" dirty="0" smtClean="0"/>
              <a:t>.</a:t>
            </a:r>
            <a:endParaRPr lang="ru-RU" sz="7400" dirty="0"/>
          </a:p>
        </p:txBody>
      </p:sp>
    </p:spTree>
    <p:extLst>
      <p:ext uri="{BB962C8B-B14F-4D97-AF65-F5344CB8AC3E}">
        <p14:creationId xmlns:p14="http://schemas.microsoft.com/office/powerpoint/2010/main" val="23315046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2657"/>
            <a:ext cx="7772400" cy="1368151"/>
          </a:xfrm>
        </p:spPr>
        <p:txBody>
          <a:bodyPr>
            <a:normAutofit/>
          </a:bodyPr>
          <a:lstStyle/>
          <a:p>
            <a:r>
              <a:rPr lang="ru-RU" sz="3600" b="1" dirty="0" smtClean="0"/>
              <a:t>Занятие 3. Фондовая биржа </a:t>
            </a:r>
            <a:endParaRPr lang="ru-RU" sz="3600" dirty="0"/>
          </a:p>
        </p:txBody>
      </p:sp>
      <p:sp>
        <p:nvSpPr>
          <p:cNvPr id="3" name="Подзаголовок 2"/>
          <p:cNvSpPr>
            <a:spLocks noGrp="1"/>
          </p:cNvSpPr>
          <p:nvPr>
            <p:ph type="subTitle" idx="1"/>
          </p:nvPr>
        </p:nvSpPr>
        <p:spPr>
          <a:xfrm>
            <a:off x="539552" y="2033464"/>
            <a:ext cx="7232848" cy="4824536"/>
          </a:xfrm>
        </p:spPr>
        <p:txBody>
          <a:bodyPr>
            <a:normAutofit/>
          </a:bodyPr>
          <a:lstStyle/>
          <a:p>
            <a:pPr marL="514350" indent="-514350" algn="l">
              <a:buAutoNum type="arabicPeriod"/>
            </a:pPr>
            <a:r>
              <a:rPr lang="ru-RU" sz="2800" b="1" dirty="0" smtClean="0">
                <a:solidFill>
                  <a:schemeClr val="tx1">
                    <a:lumMod val="75000"/>
                    <a:lumOff val="25000"/>
                  </a:schemeClr>
                </a:solidFill>
              </a:rPr>
              <a:t>Участники, функции</a:t>
            </a:r>
          </a:p>
          <a:p>
            <a:pPr marL="514350" indent="-514350" algn="l">
              <a:buAutoNum type="arabicPeriod"/>
            </a:pPr>
            <a:r>
              <a:rPr lang="ru-RU" sz="2800" b="1" dirty="0" smtClean="0">
                <a:solidFill>
                  <a:schemeClr val="tx1">
                    <a:lumMod val="75000"/>
                    <a:lumOff val="25000"/>
                  </a:schemeClr>
                </a:solidFill>
              </a:rPr>
              <a:t>Организация</a:t>
            </a:r>
          </a:p>
          <a:p>
            <a:pPr marL="514350" indent="-514350" algn="l">
              <a:buAutoNum type="arabicPeriod"/>
            </a:pPr>
            <a:r>
              <a:rPr lang="ru-RU" sz="2800" b="1" dirty="0" smtClean="0">
                <a:solidFill>
                  <a:schemeClr val="tx1"/>
                </a:solidFill>
              </a:rPr>
              <a:t>Правила </a:t>
            </a:r>
          </a:p>
          <a:p>
            <a:pPr marL="514350" indent="-514350" algn="l"/>
            <a:r>
              <a:rPr lang="ru-RU" sz="2800" dirty="0" smtClean="0"/>
              <a:t>     </a:t>
            </a:r>
            <a:r>
              <a:rPr lang="ru-RU" sz="2800" b="1" dirty="0" smtClean="0">
                <a:solidFill>
                  <a:schemeClr val="tx1"/>
                </a:solidFill>
              </a:rPr>
              <a:t>функционирования</a:t>
            </a:r>
          </a:p>
          <a:p>
            <a:pPr marL="514350" indent="-514350" algn="l"/>
            <a:r>
              <a:rPr lang="ru-RU" sz="2800" b="1" dirty="0" smtClean="0">
                <a:solidFill>
                  <a:schemeClr val="tx1"/>
                </a:solidFill>
              </a:rPr>
              <a:t>4.</a:t>
            </a:r>
            <a:r>
              <a:rPr lang="ru-RU" sz="2800" dirty="0" smtClean="0"/>
              <a:t>  </a:t>
            </a:r>
            <a:r>
              <a:rPr lang="ru-RU" sz="2800" b="1" dirty="0" smtClean="0">
                <a:solidFill>
                  <a:schemeClr val="tx1"/>
                </a:solidFill>
              </a:rPr>
              <a:t>Варианты допуска</a:t>
            </a:r>
          </a:p>
          <a:p>
            <a:pPr marL="514350" indent="-514350" algn="l"/>
            <a:r>
              <a:rPr lang="ru-RU" sz="2800" b="1" dirty="0" smtClean="0">
                <a:solidFill>
                  <a:schemeClr val="tx1"/>
                </a:solidFill>
              </a:rPr>
              <a:t>      физических  лиц</a:t>
            </a:r>
          </a:p>
          <a:p>
            <a:pPr marL="514350" indent="-514350" algn="l"/>
            <a:endParaRPr lang="ru-RU" sz="2800" dirty="0"/>
          </a:p>
          <a:p>
            <a:pPr marL="514350" indent="-514350" algn="l"/>
            <a:endParaRPr lang="ru-RU" sz="2800" dirty="0" smtClean="0"/>
          </a:p>
          <a:p>
            <a:pPr marL="514350" indent="-514350"/>
            <a:r>
              <a:rPr lang="ru-RU" sz="2800" b="1" dirty="0" smtClean="0">
                <a:solidFill>
                  <a:schemeClr val="tx1"/>
                </a:solidFill>
              </a:rPr>
              <a:t> </a:t>
            </a:r>
            <a:r>
              <a:rPr lang="ru-RU" sz="2800" b="1" dirty="0">
                <a:solidFill>
                  <a:schemeClr val="tx1"/>
                </a:solidFill>
              </a:rPr>
              <a:t>П</a:t>
            </a:r>
            <a:r>
              <a:rPr lang="ru-RU" sz="2800" b="1" dirty="0" smtClean="0">
                <a:solidFill>
                  <a:schemeClr val="tx1"/>
                </a:solidFill>
              </a:rPr>
              <a:t>арацентрическая технология</a:t>
            </a:r>
            <a:endParaRPr lang="ru-RU" sz="2800" b="1" dirty="0">
              <a:solidFill>
                <a:schemeClr val="tx1"/>
              </a:solidFill>
            </a:endParaRPr>
          </a:p>
        </p:txBody>
      </p:sp>
      <p:pic>
        <p:nvPicPr>
          <p:cNvPr id="5" name="Picture 4" descr="1726378"/>
          <p:cNvPicPr>
            <a:picLocks noChangeAspect="1" noChangeArrowheads="1"/>
          </p:cNvPicPr>
          <p:nvPr/>
        </p:nvPicPr>
        <p:blipFill>
          <a:blip r:embed="rId2" cstate="print"/>
          <a:srcRect/>
          <a:stretch>
            <a:fillRect/>
          </a:stretch>
        </p:blipFill>
        <p:spPr bwMode="auto">
          <a:xfrm>
            <a:off x="4362935" y="2365334"/>
            <a:ext cx="4668011" cy="3501008"/>
          </a:xfrm>
          <a:prstGeom prst="rect">
            <a:avLst/>
          </a:prstGeom>
          <a:noFill/>
          <a:ln w="9525">
            <a:noFill/>
            <a:miter lim="800000"/>
            <a:headEnd/>
            <a:tailEnd/>
          </a:ln>
        </p:spPr>
      </p:pic>
    </p:spTree>
    <p:extLst>
      <p:ext uri="{BB962C8B-B14F-4D97-AF65-F5344CB8AC3E}">
        <p14:creationId xmlns:p14="http://schemas.microsoft.com/office/powerpoint/2010/main" val="34857664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b="1" dirty="0" smtClean="0"/>
              <a:t>Занятие 4. Фондовый рынок</a:t>
            </a:r>
            <a:endParaRPr lang="ru-RU" b="1" dirty="0"/>
          </a:p>
        </p:txBody>
      </p:sp>
      <p:sp>
        <p:nvSpPr>
          <p:cNvPr id="3" name="Объект 2"/>
          <p:cNvSpPr>
            <a:spLocks noGrp="1"/>
          </p:cNvSpPr>
          <p:nvPr>
            <p:ph idx="1"/>
          </p:nvPr>
        </p:nvSpPr>
        <p:spPr>
          <a:xfrm>
            <a:off x="457200" y="980728"/>
            <a:ext cx="8435280" cy="5472608"/>
          </a:xfrm>
        </p:spPr>
        <p:txBody>
          <a:bodyPr>
            <a:noAutofit/>
          </a:bodyPr>
          <a:lstStyle/>
          <a:p>
            <a:pPr marL="0" indent="0">
              <a:buNone/>
            </a:pPr>
            <a:r>
              <a:rPr lang="ru-RU" sz="1600" dirty="0"/>
              <a:t>Анализ информации на фондовой рынке как средство для дальнейшего принятия решений</a:t>
            </a:r>
            <a:r>
              <a:rPr lang="ru-RU" sz="1600" dirty="0" smtClean="0"/>
              <a:t>.</a:t>
            </a:r>
            <a:r>
              <a:rPr lang="ru-RU" sz="1600" dirty="0"/>
              <a:t> </a:t>
            </a:r>
          </a:p>
          <a:p>
            <a:pPr marL="0" indent="0">
              <a:buNone/>
            </a:pPr>
            <a:r>
              <a:rPr lang="ru-RU" sz="1600" b="1" dirty="0"/>
              <a:t>Тема</a:t>
            </a:r>
            <a:r>
              <a:rPr lang="ru-RU" sz="1600" dirty="0"/>
              <a:t>: Фондовый рынок (о чем говорят цифры). Анализ информации на фондовой рынке как средство для дальнейшего принятия решений</a:t>
            </a:r>
            <a:r>
              <a:rPr lang="ru-RU" sz="1600" dirty="0" smtClean="0"/>
              <a:t>.</a:t>
            </a:r>
            <a:r>
              <a:rPr lang="ru-RU" sz="1600" dirty="0"/>
              <a:t> </a:t>
            </a:r>
          </a:p>
          <a:p>
            <a:pPr marL="0" indent="0">
              <a:buNone/>
            </a:pPr>
            <a:r>
              <a:rPr lang="ru-RU" sz="1600" b="1" dirty="0"/>
              <a:t>Цель</a:t>
            </a:r>
            <a:r>
              <a:rPr lang="ru-RU" sz="1600" dirty="0"/>
              <a:t>: научиться анализировать информацию на фондовой рынке  </a:t>
            </a:r>
          </a:p>
          <a:p>
            <a:r>
              <a:rPr lang="ru-RU" sz="1600" dirty="0"/>
              <a:t>Формирование: субъектной позиции учащихся при изучении цифровых данных фондового рынка и анализе новостных событий</a:t>
            </a:r>
          </a:p>
          <a:p>
            <a:r>
              <a:rPr lang="ru-RU" sz="1600" dirty="0"/>
              <a:t>Овладение: умением анализировать   актуальную информацию</a:t>
            </a:r>
          </a:p>
          <a:p>
            <a:r>
              <a:rPr lang="ru-RU" sz="1600" dirty="0"/>
              <a:t>Освоение понятий: фондовые индексы, индекс ММВБ, индекс РТС, курс акций, факторы, влияющие на курс акций, «голубые фишки»</a:t>
            </a:r>
          </a:p>
          <a:p>
            <a:pPr marL="0" indent="0">
              <a:buNone/>
            </a:pPr>
            <a:r>
              <a:rPr lang="ru-RU" sz="1600" b="1" dirty="0"/>
              <a:t>Планируемые результаты: </a:t>
            </a:r>
            <a:endParaRPr lang="ru-RU" sz="1600" dirty="0"/>
          </a:p>
          <a:p>
            <a:r>
              <a:rPr lang="ru-RU" sz="1600" u="sng" dirty="0"/>
              <a:t>Предметные:</a:t>
            </a:r>
            <a:endParaRPr lang="ru-RU" sz="1600" dirty="0"/>
          </a:p>
          <a:p>
            <a:pPr lvl="0"/>
            <a:r>
              <a:rPr lang="ru-RU" sz="1600" dirty="0"/>
              <a:t>овладение понятиями</a:t>
            </a:r>
          </a:p>
          <a:p>
            <a:pPr lvl="0"/>
            <a:r>
              <a:rPr lang="ru-RU" sz="1600" dirty="0"/>
              <a:t>применение полученных </a:t>
            </a:r>
            <a:r>
              <a:rPr lang="ru-RU" sz="1600" dirty="0" smtClean="0"/>
              <a:t> теоретических </a:t>
            </a:r>
            <a:r>
              <a:rPr lang="ru-RU" sz="1600" dirty="0"/>
              <a:t>знаний о фондовой рынке для принятия оптимальных финансовых решений </a:t>
            </a:r>
          </a:p>
          <a:p>
            <a:pPr marL="0" indent="0">
              <a:buNone/>
            </a:pPr>
            <a:r>
              <a:rPr lang="ru-RU" sz="1600" u="sng" dirty="0"/>
              <a:t>Личностные</a:t>
            </a:r>
            <a:r>
              <a:rPr lang="ru-RU" sz="1600" dirty="0"/>
              <a:t>:</a:t>
            </a:r>
          </a:p>
          <a:p>
            <a:pPr lvl="0"/>
            <a:r>
              <a:rPr lang="ru-RU" sz="1600" dirty="0"/>
              <a:t>понимание личной ответственности за решения, принимаемые на основе анализа данных фондового рынка</a:t>
            </a:r>
            <a:r>
              <a:rPr lang="ru-RU" sz="1600" dirty="0" smtClean="0"/>
              <a:t>;</a:t>
            </a:r>
            <a:endParaRPr lang="ru-RU" sz="1600" dirty="0"/>
          </a:p>
          <a:p>
            <a:pPr marL="0" indent="0">
              <a:buNone/>
            </a:pPr>
            <a:r>
              <a:rPr lang="ru-RU" sz="1600" u="sng" dirty="0" err="1"/>
              <a:t>Метапредметные</a:t>
            </a:r>
            <a:r>
              <a:rPr lang="ru-RU" sz="1600" u="sng" dirty="0"/>
              <a:t>:</a:t>
            </a:r>
            <a:endParaRPr lang="ru-RU" sz="1600" dirty="0"/>
          </a:p>
          <a:p>
            <a:pPr lvl="0"/>
            <a:r>
              <a:rPr lang="ru-RU" sz="1600" dirty="0"/>
              <a:t>анализ и интерпретация информации о фондовом рынке</a:t>
            </a:r>
            <a:r>
              <a:rPr lang="ru-RU" sz="1600" dirty="0" smtClean="0"/>
              <a:t>.</a:t>
            </a:r>
            <a:endParaRPr lang="ru-RU" sz="1600" dirty="0"/>
          </a:p>
        </p:txBody>
      </p:sp>
    </p:spTree>
    <p:extLst>
      <p:ext uri="{BB962C8B-B14F-4D97-AF65-F5344CB8AC3E}">
        <p14:creationId xmlns:p14="http://schemas.microsoft.com/office/powerpoint/2010/main" val="19878727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ru-RU" dirty="0" smtClean="0"/>
              <a:t>Ход урока:</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934085997"/>
              </p:ext>
            </p:extLst>
          </p:nvPr>
        </p:nvGraphicFramePr>
        <p:xfrm>
          <a:off x="539551" y="1196755"/>
          <a:ext cx="8136905" cy="5184574"/>
        </p:xfrm>
        <a:graphic>
          <a:graphicData uri="http://schemas.openxmlformats.org/drawingml/2006/table">
            <a:tbl>
              <a:tblPr firstRow="1" firstCol="1" bandRow="1">
                <a:tableStyleId>{5C22544A-7EE6-4342-B048-85BDC9FD1C3A}</a:tableStyleId>
              </a:tblPr>
              <a:tblGrid>
                <a:gridCol w="736632"/>
                <a:gridCol w="6541741"/>
                <a:gridCol w="858532"/>
              </a:tblGrid>
              <a:tr h="491638">
                <a:tc>
                  <a:txBody>
                    <a:bodyPr/>
                    <a:lstStyle/>
                    <a:p>
                      <a:pPr algn="just">
                        <a:lnSpc>
                          <a:spcPct val="115000"/>
                        </a:lnSpc>
                        <a:spcAft>
                          <a:spcPts val="0"/>
                        </a:spcAft>
                      </a:pPr>
                      <a:r>
                        <a:rPr lang="ru-RU" sz="1400" dirty="0">
                          <a:effectLst/>
                        </a:rPr>
                        <a:t>1</a:t>
                      </a:r>
                      <a:endParaRPr lang="ru-RU" sz="1100" dirty="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dirty="0">
                          <a:effectLst/>
                        </a:rPr>
                        <a:t>Организационный момент</a:t>
                      </a:r>
                      <a:endParaRPr lang="ru-RU" sz="1100" dirty="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0-3</a:t>
                      </a:r>
                      <a:endParaRPr lang="ru-RU" sz="1100">
                        <a:effectLst/>
                        <a:latin typeface="Calibri"/>
                        <a:ea typeface="Times New Roman"/>
                        <a:cs typeface="Times New Roman"/>
                      </a:endParaRPr>
                    </a:p>
                  </a:txBody>
                  <a:tcPr marL="68580" marR="68580" marT="0" marB="0"/>
                </a:tc>
              </a:tr>
              <a:tr h="667774">
                <a:tc>
                  <a:txBody>
                    <a:bodyPr/>
                    <a:lstStyle/>
                    <a:p>
                      <a:pPr algn="just">
                        <a:lnSpc>
                          <a:spcPct val="115000"/>
                        </a:lnSpc>
                        <a:spcAft>
                          <a:spcPts val="0"/>
                        </a:spcAft>
                      </a:pPr>
                      <a:r>
                        <a:rPr lang="ru-RU" sz="1400">
                          <a:effectLst/>
                        </a:rPr>
                        <a:t>2.</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 Обсуждение понятий: </a:t>
                      </a:r>
                      <a:r>
                        <a:rPr lang="ru-RU" sz="1400" kern="1200">
                          <a:effectLst/>
                        </a:rPr>
                        <a:t>Демонстрационный материал 1</a:t>
                      </a:r>
                      <a:endParaRPr lang="ru-RU" sz="1100">
                        <a:effectLst/>
                        <a:latin typeface="Calibri"/>
                        <a:ea typeface="Times New Roman"/>
                      </a:endParaRPr>
                    </a:p>
                  </a:txBody>
                  <a:tcPr marL="68580" marR="68580" marT="0" marB="0"/>
                </a:tc>
                <a:tc>
                  <a:txBody>
                    <a:bodyPr/>
                    <a:lstStyle/>
                    <a:p>
                      <a:pPr algn="just">
                        <a:lnSpc>
                          <a:spcPct val="115000"/>
                        </a:lnSpc>
                        <a:spcAft>
                          <a:spcPts val="0"/>
                        </a:spcAft>
                      </a:pPr>
                      <a:r>
                        <a:rPr lang="ru-RU" sz="1400">
                          <a:effectLst/>
                        </a:rPr>
                        <a:t>3-10</a:t>
                      </a:r>
                      <a:endParaRPr lang="ru-RU" sz="1100">
                        <a:effectLst/>
                        <a:latin typeface="Calibri"/>
                        <a:ea typeface="Times New Roman"/>
                        <a:cs typeface="Times New Roman"/>
                      </a:endParaRPr>
                    </a:p>
                  </a:txBody>
                  <a:tcPr marL="68580" marR="68580" marT="0" marB="0"/>
                </a:tc>
              </a:tr>
              <a:tr h="491638">
                <a:tc>
                  <a:txBody>
                    <a:bodyPr/>
                    <a:lstStyle/>
                    <a:p>
                      <a:pPr algn="just">
                        <a:lnSpc>
                          <a:spcPct val="115000"/>
                        </a:lnSpc>
                        <a:spcAft>
                          <a:spcPts val="0"/>
                        </a:spcAft>
                      </a:pPr>
                      <a:r>
                        <a:rPr lang="ru-RU" sz="1400">
                          <a:effectLst/>
                        </a:rPr>
                        <a:t>3.</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Демонстрационный материал 2, 3 (чтение)</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10 -15</a:t>
                      </a:r>
                      <a:endParaRPr lang="ru-RU" sz="1100">
                        <a:effectLst/>
                        <a:latin typeface="Calibri"/>
                        <a:ea typeface="Times New Roman"/>
                        <a:cs typeface="Times New Roman"/>
                      </a:endParaRPr>
                    </a:p>
                  </a:txBody>
                  <a:tcPr marL="68580" marR="68580" marT="0" marB="0"/>
                </a:tc>
              </a:tr>
              <a:tr h="1013962">
                <a:tc>
                  <a:txBody>
                    <a:bodyPr/>
                    <a:lstStyle/>
                    <a:p>
                      <a:pPr algn="just">
                        <a:lnSpc>
                          <a:spcPct val="115000"/>
                        </a:lnSpc>
                        <a:spcAft>
                          <a:spcPts val="0"/>
                        </a:spcAft>
                      </a:pPr>
                      <a:r>
                        <a:rPr lang="ru-RU" sz="1400">
                          <a:effectLst/>
                        </a:rPr>
                        <a:t>4.</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Обсуждение материала по вопросам (по группам)</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15 - 25</a:t>
                      </a:r>
                      <a:endParaRPr lang="ru-RU" sz="1100">
                        <a:effectLst/>
                        <a:latin typeface="Calibri"/>
                        <a:ea typeface="Times New Roman"/>
                        <a:cs typeface="Times New Roman"/>
                      </a:endParaRPr>
                    </a:p>
                  </a:txBody>
                  <a:tcPr marL="68580" marR="68580" marT="0" marB="0"/>
                </a:tc>
              </a:tr>
              <a:tr h="1013962">
                <a:tc>
                  <a:txBody>
                    <a:bodyPr/>
                    <a:lstStyle/>
                    <a:p>
                      <a:pPr algn="just">
                        <a:lnSpc>
                          <a:spcPct val="115000"/>
                        </a:lnSpc>
                        <a:spcAft>
                          <a:spcPts val="0"/>
                        </a:spcAft>
                      </a:pPr>
                      <a:r>
                        <a:rPr lang="ru-RU" sz="1400">
                          <a:effectLst/>
                        </a:rPr>
                        <a:t>5.</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Обсуждение вопросов всеми учащимся, проект принятия решений на покупку ценных бумаг</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25- 35</a:t>
                      </a:r>
                      <a:endParaRPr lang="ru-RU" sz="1100">
                        <a:effectLst/>
                        <a:latin typeface="Calibri"/>
                        <a:ea typeface="Times New Roman"/>
                        <a:cs typeface="Times New Roman"/>
                      </a:endParaRPr>
                    </a:p>
                  </a:txBody>
                  <a:tcPr marL="68580" marR="68580" marT="0" marB="0"/>
                </a:tc>
              </a:tr>
              <a:tr h="1013962">
                <a:tc>
                  <a:txBody>
                    <a:bodyPr/>
                    <a:lstStyle/>
                    <a:p>
                      <a:pPr algn="just">
                        <a:lnSpc>
                          <a:spcPct val="115000"/>
                        </a:lnSpc>
                        <a:spcAft>
                          <a:spcPts val="0"/>
                        </a:spcAft>
                      </a:pPr>
                      <a:r>
                        <a:rPr lang="ru-RU" sz="1400">
                          <a:effectLst/>
                        </a:rPr>
                        <a:t>6. </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Регистрация на площадке торгового терминала </a:t>
                      </a:r>
                      <a:r>
                        <a:rPr lang="en-US" sz="1400">
                          <a:effectLst/>
                        </a:rPr>
                        <a:t>Derby </a:t>
                      </a:r>
                      <a:endParaRPr lang="ru-RU" sz="1100">
                        <a:effectLst/>
                      </a:endParaRPr>
                    </a:p>
                    <a:p>
                      <a:pPr algn="just">
                        <a:lnSpc>
                          <a:spcPct val="115000"/>
                        </a:lnSpc>
                        <a:spcAft>
                          <a:spcPts val="0"/>
                        </a:spcAft>
                      </a:pPr>
                      <a:r>
                        <a:rPr lang="ru-RU" sz="1400">
                          <a:effectLst/>
                        </a:rPr>
                        <a:t>(информация о площадке). д/з</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35-41</a:t>
                      </a:r>
                      <a:endParaRPr lang="ru-RU" sz="1100">
                        <a:effectLst/>
                        <a:latin typeface="Calibri"/>
                        <a:ea typeface="Times New Roman"/>
                        <a:cs typeface="Times New Roman"/>
                      </a:endParaRPr>
                    </a:p>
                  </a:txBody>
                  <a:tcPr marL="68580" marR="68580" marT="0" marB="0"/>
                </a:tc>
              </a:tr>
              <a:tr h="491638">
                <a:tc>
                  <a:txBody>
                    <a:bodyPr/>
                    <a:lstStyle/>
                    <a:p>
                      <a:pPr algn="just">
                        <a:lnSpc>
                          <a:spcPct val="115000"/>
                        </a:lnSpc>
                        <a:spcAft>
                          <a:spcPts val="0"/>
                        </a:spcAft>
                      </a:pPr>
                      <a:r>
                        <a:rPr lang="ru-RU" sz="1400">
                          <a:effectLst/>
                        </a:rPr>
                        <a:t>7.</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a:effectLst/>
                        </a:rPr>
                        <a:t>Рефлексия</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0"/>
                        </a:spcAft>
                      </a:pPr>
                      <a:r>
                        <a:rPr lang="ru-RU" sz="1400" dirty="0">
                          <a:effectLst/>
                        </a:rPr>
                        <a:t>41-45</a:t>
                      </a:r>
                      <a:endParaRPr lang="ru-RU" sz="1100" dirty="0">
                        <a:effectLst/>
                        <a:latin typeface="Calibri"/>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29882924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3900" y="147486"/>
            <a:ext cx="8240588" cy="1049266"/>
          </a:xfrm>
        </p:spPr>
        <p:txBody>
          <a:bodyPr>
            <a:noAutofit/>
          </a:bodyPr>
          <a:lstStyle/>
          <a:p>
            <a:pPr algn="ctr"/>
            <a:r>
              <a:rPr lang="ru-RU" sz="3200" b="1" dirty="0" smtClean="0"/>
              <a:t>Занятие 5. </a:t>
            </a:r>
            <a:br>
              <a:rPr lang="ru-RU" sz="3200" b="1" dirty="0" smtClean="0"/>
            </a:br>
            <a:r>
              <a:rPr lang="ru-RU" sz="3200" b="1" dirty="0" smtClean="0"/>
              <a:t>Создание </a:t>
            </a:r>
            <a:r>
              <a:rPr lang="ru-RU" sz="3200" b="1" dirty="0"/>
              <a:t>инвестиционного портфеля</a:t>
            </a:r>
          </a:p>
        </p:txBody>
      </p:sp>
      <p:sp>
        <p:nvSpPr>
          <p:cNvPr id="3" name="Подзаголовок 2"/>
          <p:cNvSpPr>
            <a:spLocks noGrp="1"/>
          </p:cNvSpPr>
          <p:nvPr>
            <p:ph type="subTitle" idx="1"/>
          </p:nvPr>
        </p:nvSpPr>
        <p:spPr>
          <a:xfrm>
            <a:off x="630494" y="1196751"/>
            <a:ext cx="8048424" cy="5377469"/>
          </a:xfrm>
        </p:spPr>
        <p:txBody>
          <a:bodyPr>
            <a:normAutofit fontScale="25000" lnSpcReduction="20000"/>
          </a:bodyPr>
          <a:lstStyle/>
          <a:p>
            <a:pPr algn="l"/>
            <a:r>
              <a:rPr lang="ru-RU" sz="6200" b="1" u="sng" dirty="0">
                <a:solidFill>
                  <a:schemeClr val="tx1"/>
                </a:solidFill>
              </a:rPr>
              <a:t>Цель</a:t>
            </a:r>
            <a:r>
              <a:rPr lang="ru-RU" sz="6200" dirty="0">
                <a:solidFill>
                  <a:schemeClr val="tx1"/>
                </a:solidFill>
              </a:rPr>
              <a:t> – учащимся построить «портфели из акций»</a:t>
            </a:r>
          </a:p>
          <a:p>
            <a:pPr algn="l"/>
            <a:r>
              <a:rPr lang="ru-RU" sz="6200" b="1" u="sng" dirty="0">
                <a:solidFill>
                  <a:schemeClr val="tx1"/>
                </a:solidFill>
              </a:rPr>
              <a:t>Задачи:</a:t>
            </a:r>
            <a:r>
              <a:rPr lang="ru-RU" sz="6200" b="1" dirty="0">
                <a:solidFill>
                  <a:schemeClr val="tx1"/>
                </a:solidFill>
              </a:rPr>
              <a:t> </a:t>
            </a:r>
          </a:p>
          <a:p>
            <a:pPr algn="l"/>
            <a:r>
              <a:rPr lang="ru-RU" sz="6200" dirty="0">
                <a:solidFill>
                  <a:schemeClr val="tx1"/>
                </a:solidFill>
              </a:rPr>
              <a:t>- познакомить учащихся с правилами создания инвестиционного портфеля;</a:t>
            </a:r>
          </a:p>
          <a:p>
            <a:pPr lvl="0" algn="l"/>
            <a:r>
              <a:rPr lang="ru-RU" sz="6200" dirty="0">
                <a:solidFill>
                  <a:schemeClr val="tx1"/>
                </a:solidFill>
              </a:rPr>
              <a:t>- научить анализировать котировки акций;</a:t>
            </a:r>
          </a:p>
          <a:p>
            <a:pPr lvl="0" algn="l"/>
            <a:r>
              <a:rPr lang="ru-RU" sz="6200" dirty="0">
                <a:solidFill>
                  <a:schemeClr val="tx1"/>
                </a:solidFill>
              </a:rPr>
              <a:t>- научить создавать «инвестиционный портфель».</a:t>
            </a:r>
          </a:p>
          <a:p>
            <a:pPr algn="l"/>
            <a:r>
              <a:rPr lang="ru-RU" sz="6200" b="1" u="sng" dirty="0">
                <a:solidFill>
                  <a:schemeClr val="tx1"/>
                </a:solidFill>
              </a:rPr>
              <a:t>Планируемые результаты:</a:t>
            </a:r>
            <a:r>
              <a:rPr lang="ru-RU" sz="6200" b="1" dirty="0">
                <a:solidFill>
                  <a:schemeClr val="tx1"/>
                </a:solidFill>
              </a:rPr>
              <a:t> </a:t>
            </a:r>
          </a:p>
          <a:p>
            <a:pPr algn="l"/>
            <a:r>
              <a:rPr lang="ru-RU" sz="6200" b="1" i="1" dirty="0">
                <a:solidFill>
                  <a:schemeClr val="tx1"/>
                </a:solidFill>
              </a:rPr>
              <a:t>Метапредметные:</a:t>
            </a:r>
            <a:endParaRPr lang="ru-RU" sz="6200" dirty="0">
              <a:solidFill>
                <a:schemeClr val="tx1"/>
              </a:solidFill>
            </a:endParaRPr>
          </a:p>
          <a:p>
            <a:pPr lvl="0" algn="l"/>
            <a:r>
              <a:rPr lang="ru-RU" sz="6200" dirty="0">
                <a:solidFill>
                  <a:schemeClr val="tx1"/>
                </a:solidFill>
              </a:rPr>
              <a:t>- умение искать и анализировать информацию из разных источников;</a:t>
            </a:r>
          </a:p>
          <a:p>
            <a:pPr lvl="0" algn="l"/>
            <a:r>
              <a:rPr lang="ru-RU" sz="6200" dirty="0">
                <a:solidFill>
                  <a:schemeClr val="tx1"/>
                </a:solidFill>
              </a:rPr>
              <a:t>- умение оценивать результат своей деятельности;</a:t>
            </a:r>
          </a:p>
          <a:p>
            <a:pPr lvl="0" algn="l"/>
            <a:r>
              <a:rPr lang="ru-RU" sz="6200" dirty="0">
                <a:solidFill>
                  <a:schemeClr val="tx1"/>
                </a:solidFill>
              </a:rPr>
              <a:t>- умение анализировать собственные ошибки. </a:t>
            </a:r>
          </a:p>
          <a:p>
            <a:pPr algn="l"/>
            <a:r>
              <a:rPr lang="ru-RU" sz="6200" b="1" i="1" dirty="0">
                <a:solidFill>
                  <a:schemeClr val="tx1"/>
                </a:solidFill>
              </a:rPr>
              <a:t>Предметные:</a:t>
            </a:r>
            <a:endParaRPr lang="ru-RU" sz="6200" dirty="0">
              <a:solidFill>
                <a:schemeClr val="tx1"/>
              </a:solidFill>
            </a:endParaRPr>
          </a:p>
          <a:p>
            <a:pPr marL="108000" lvl="0" indent="-108000" algn="l"/>
            <a:r>
              <a:rPr lang="ru-RU" sz="6200" dirty="0">
                <a:solidFill>
                  <a:schemeClr val="tx1"/>
                </a:solidFill>
              </a:rPr>
              <a:t>- владение основными понятиями: «инвестиционный портфель», «диверсифицированный портфель», «пассивная стратегия управления портфелем», «активная стратегия управления портфелем»;</a:t>
            </a:r>
          </a:p>
          <a:p>
            <a:pPr lvl="0" algn="l"/>
            <a:r>
              <a:rPr lang="ru-RU" sz="6200" dirty="0">
                <a:solidFill>
                  <a:schemeClr val="tx1"/>
                </a:solidFill>
              </a:rPr>
              <a:t>- овладение основными принципами принятия оптимальных финансовых решений на рынке ценных бумаг;</a:t>
            </a:r>
          </a:p>
          <a:p>
            <a:pPr lvl="0" algn="l"/>
            <a:r>
              <a:rPr lang="ru-RU" sz="6200" dirty="0">
                <a:solidFill>
                  <a:schemeClr val="tx1"/>
                </a:solidFill>
              </a:rPr>
              <a:t>- приобретение практических навыков операций на фондовой бирже.</a:t>
            </a:r>
          </a:p>
          <a:p>
            <a:pPr algn="l"/>
            <a:r>
              <a:rPr lang="ru-RU" sz="6200" b="1" i="1" dirty="0">
                <a:solidFill>
                  <a:schemeClr val="tx1"/>
                </a:solidFill>
              </a:rPr>
              <a:t>Личностные:</a:t>
            </a:r>
            <a:endParaRPr lang="ru-RU" sz="6200" dirty="0">
              <a:solidFill>
                <a:schemeClr val="tx1"/>
              </a:solidFill>
            </a:endParaRPr>
          </a:p>
          <a:p>
            <a:pPr lvl="0" algn="l"/>
            <a:r>
              <a:rPr lang="ru-RU" sz="6200" dirty="0">
                <a:solidFill>
                  <a:schemeClr val="tx1"/>
                </a:solidFill>
              </a:rPr>
              <a:t>- социальная активность;</a:t>
            </a:r>
          </a:p>
          <a:p>
            <a:pPr marL="108000" lvl="0" indent="-108000" algn="l"/>
            <a:r>
              <a:rPr lang="ru-RU" sz="6200" dirty="0">
                <a:solidFill>
                  <a:schemeClr val="tx1"/>
                </a:solidFill>
              </a:rPr>
              <a:t>- понимание личной ответственности за решения, принимаемые в процессе взаимодействия с финансовыми институтами.</a:t>
            </a:r>
          </a:p>
          <a:p>
            <a:pPr algn="l"/>
            <a:r>
              <a:rPr lang="ru-RU" sz="6200" dirty="0"/>
              <a:t> </a:t>
            </a:r>
          </a:p>
          <a:p>
            <a:endParaRPr lang="ru-RU" dirty="0"/>
          </a:p>
        </p:txBody>
      </p:sp>
    </p:spTree>
    <p:extLst>
      <p:ext uri="{BB962C8B-B14F-4D97-AF65-F5344CB8AC3E}">
        <p14:creationId xmlns:p14="http://schemas.microsoft.com/office/powerpoint/2010/main" val="26244502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0040" y="0"/>
            <a:ext cx="8644448" cy="6666056"/>
          </a:xfrm>
          <a:prstGeom prst="rect">
            <a:avLst/>
          </a:prstGeom>
        </p:spPr>
        <p:txBody>
          <a:bodyPr wrap="square">
            <a:spAutoFit/>
          </a:bodyPr>
          <a:lstStyle/>
          <a:p>
            <a:pPr algn="ctr">
              <a:lnSpc>
                <a:spcPct val="107000"/>
              </a:lnSpc>
              <a:spcAft>
                <a:spcPts val="0"/>
              </a:spcAft>
            </a:pPr>
            <a:r>
              <a:rPr lang="ru-RU" sz="1600" b="1" dirty="0">
                <a:ea typeface="Calibri" panose="020F0502020204030204" pitchFamily="34" charset="0"/>
                <a:cs typeface="Times New Roman" panose="02020603050405020304" pitchFamily="18" charset="0"/>
              </a:rPr>
              <a:t>Формирование инвестиционного портфеля</a:t>
            </a:r>
          </a:p>
          <a:p>
            <a:pPr algn="ctr">
              <a:lnSpc>
                <a:spcPct val="107000"/>
              </a:lnSpc>
              <a:spcAft>
                <a:spcPts val="0"/>
              </a:spcAft>
            </a:pPr>
            <a:r>
              <a:rPr lang="ru-RU" sz="1600" b="1" dirty="0">
                <a:ea typeface="Calibri" panose="020F0502020204030204" pitchFamily="34" charset="0"/>
                <a:cs typeface="Times New Roman" panose="02020603050405020304" pitchFamily="18" charset="0"/>
              </a:rPr>
              <a:t>Ход занятия</a:t>
            </a:r>
            <a:endParaRPr lang="ru-RU" sz="1600" dirty="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1600" dirty="0">
                <a:latin typeface="Times New Roman" panose="02020603050405020304" pitchFamily="18" charset="0"/>
                <a:ea typeface="Calibri" panose="020F0502020204030204" pitchFamily="34" charset="0"/>
                <a:cs typeface="Times New Roman" panose="02020603050405020304" pitchFamily="18" charset="0"/>
              </a:rPr>
              <a:t> Цель и задачи занятия.</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1600" dirty="0">
                <a:latin typeface="Times New Roman" panose="02020603050405020304" pitchFamily="18" charset="0"/>
                <a:ea typeface="Calibri" panose="020F0502020204030204" pitchFamily="34" charset="0"/>
                <a:cs typeface="Times New Roman" panose="02020603050405020304" pitchFamily="18" charset="0"/>
              </a:rPr>
              <a:t> Теория по теме: Формирование инвестиционного портфеля (приложение 1).</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Учащиеся:</a:t>
            </a:r>
            <a:r>
              <a:rPr lang="ru-RU" sz="1600" dirty="0">
                <a:latin typeface="Times New Roman" panose="02020603050405020304" pitchFamily="18" charset="0"/>
                <a:ea typeface="Calibri" panose="020F0502020204030204" pitchFamily="34" charset="0"/>
                <a:cs typeface="Times New Roman" panose="02020603050405020304" pitchFamily="18" charset="0"/>
              </a:rPr>
              <a:t> Краткий конспект лекции учителя. Основное внимание необходимо обратить на: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0"/>
              </a:spcAft>
            </a:pPr>
            <a:r>
              <a:rPr lang="ru-RU" sz="1600" dirty="0">
                <a:latin typeface="Times New Roman" panose="02020603050405020304" pitchFamily="18" charset="0"/>
                <a:ea typeface="Calibri" panose="020F0502020204030204" pitchFamily="34" charset="0"/>
                <a:cs typeface="Times New Roman" panose="02020603050405020304" pitchFamily="18" charset="0"/>
              </a:rPr>
              <a:t>- правила формирования портфеля;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0"/>
              </a:spcAft>
            </a:pPr>
            <a:r>
              <a:rPr lang="ru-RU" sz="1600" dirty="0">
                <a:latin typeface="Times New Roman" panose="02020603050405020304" pitchFamily="18" charset="0"/>
                <a:ea typeface="Calibri" panose="020F0502020204030204" pitchFamily="34" charset="0"/>
                <a:cs typeface="Times New Roman" panose="02020603050405020304" pitchFamily="18" charset="0"/>
              </a:rPr>
              <a:t>- стратегии управления портфелем ценных бумаг.</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Учащиеся:</a:t>
            </a:r>
            <a:r>
              <a:rPr lang="ru-RU" sz="1600" dirty="0">
                <a:latin typeface="Times New Roman" panose="02020603050405020304" pitchFamily="18" charset="0"/>
                <a:ea typeface="Calibri" panose="020F0502020204030204" pitchFamily="34" charset="0"/>
                <a:cs typeface="Times New Roman" panose="02020603050405020304" pitchFamily="18" charset="0"/>
              </a:rPr>
              <a:t> Работа с сайтом «</a:t>
            </a:r>
            <a:r>
              <a:rPr lang="en-US" sz="1600" dirty="0" err="1">
                <a:latin typeface="Times New Roman" panose="02020603050405020304" pitchFamily="18" charset="0"/>
                <a:ea typeface="Calibri" panose="020F0502020204030204" pitchFamily="34" charset="0"/>
                <a:cs typeface="Times New Roman" panose="02020603050405020304" pitchFamily="18" charset="0"/>
              </a:rPr>
              <a:t>finam</a:t>
            </a:r>
            <a:r>
              <a:rPr lang="ru-RU" sz="1600" dirty="0">
                <a:latin typeface="Times New Roman" panose="02020603050405020304" pitchFamily="18" charset="0"/>
                <a:ea typeface="Calibri" panose="020F0502020204030204" pitchFamily="34" charset="0"/>
                <a:cs typeface="Times New Roman" panose="02020603050405020304" pitchFamily="18" charset="0"/>
              </a:rPr>
              <a:t>.</a:t>
            </a:r>
            <a:r>
              <a:rPr lang="en-US" sz="1600" dirty="0" err="1">
                <a:latin typeface="Times New Roman" panose="02020603050405020304" pitchFamily="18" charset="0"/>
                <a:ea typeface="Calibri" panose="020F0502020204030204" pitchFamily="34" charset="0"/>
                <a:cs typeface="Times New Roman" panose="02020603050405020304" pitchFamily="18" charset="0"/>
              </a:rPr>
              <a:t>ru</a:t>
            </a:r>
            <a:r>
              <a:rPr lang="ru-RU" sz="1600" dirty="0">
                <a:latin typeface="Times New Roman" panose="02020603050405020304" pitchFamily="18" charset="0"/>
                <a:ea typeface="Calibri" panose="020F0502020204030204" pitchFamily="34" charset="0"/>
                <a:cs typeface="Times New Roman" panose="02020603050405020304" pitchFamily="18" charset="0"/>
              </a:rPr>
              <a:t>». Изучение разделов: Котировки акций, Акции США, Лидеры роста и падения.</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Учащиеся:</a:t>
            </a:r>
            <a:r>
              <a:rPr lang="ru-RU" sz="1600" dirty="0">
                <a:latin typeface="Times New Roman" panose="02020603050405020304" pitchFamily="18" charset="0"/>
                <a:ea typeface="Calibri" panose="020F0502020204030204" pitchFamily="34" charset="0"/>
                <a:cs typeface="Times New Roman" panose="02020603050405020304" pitchFamily="18" charset="0"/>
              </a:rPr>
              <a:t> Исследуют, как отличаются цены акций ( конкретных компаний по заданию учителя)  на момент открытия и закрытия биржи, как выглядят максимальная  и минимальная цена.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1600" dirty="0">
                <a:latin typeface="Times New Roman" panose="02020603050405020304" pitchFamily="18" charset="0"/>
                <a:ea typeface="Calibri" panose="020F0502020204030204" pitchFamily="34" charset="0"/>
                <a:cs typeface="Times New Roman" panose="02020603050405020304" pitchFamily="18" charset="0"/>
              </a:rPr>
              <a:t> Анализ изменения цены акции компании за определенный период в привязке к конкретному событию.</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tabLst>
                <a:tab pos="2186940" algn="l"/>
              </a:tabLs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Учащиеся:</a:t>
            </a:r>
            <a:r>
              <a:rPr lang="ru-RU" sz="1600" dirty="0">
                <a:latin typeface="Times New Roman" panose="02020603050405020304" pitchFamily="18" charset="0"/>
                <a:ea typeface="Calibri" panose="020F0502020204030204" pitchFamily="34" charset="0"/>
                <a:cs typeface="Times New Roman" panose="02020603050405020304" pitchFamily="18" charset="0"/>
              </a:rPr>
              <a:t> по заданию учителя формируют  портфель из акций, максимум 10 российских компаний, отобранных по определенному признаку: например, компании одной отрасли или компании на букву «А».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1600" dirty="0">
                <a:latin typeface="Times New Roman" panose="02020603050405020304" pitchFamily="18" charset="0"/>
                <a:ea typeface="Calibri" panose="020F0502020204030204" pitchFamily="34" charset="0"/>
                <a:cs typeface="Times New Roman" panose="02020603050405020304" pitchFamily="18" charset="0"/>
              </a:rPr>
              <a:t> Задание на дом – провести анализ рынка акций выбранных компаний на определенную дату – на завтра, через неделю и т.д.</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Учащиеся:</a:t>
            </a:r>
            <a:r>
              <a:rPr lang="ru-RU" sz="1600" dirty="0">
                <a:latin typeface="Times New Roman" panose="02020603050405020304" pitchFamily="18" charset="0"/>
                <a:ea typeface="Calibri" panose="020F0502020204030204" pitchFamily="34" charset="0"/>
                <a:cs typeface="Times New Roman" panose="02020603050405020304" pitchFamily="18" charset="0"/>
              </a:rPr>
              <a:t> Исследуют, как изменились цены акций выбранных компаний за указанный период и анализируют результаты собственного инвестирования.</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Учитель:</a:t>
            </a:r>
            <a:r>
              <a:rPr lang="ru-RU" sz="1600" dirty="0">
                <a:latin typeface="Times New Roman" panose="02020603050405020304" pitchFamily="18" charset="0"/>
                <a:ea typeface="Calibri" panose="020F0502020204030204" pitchFamily="34" charset="0"/>
                <a:cs typeface="Times New Roman" panose="02020603050405020304" pitchFamily="18" charset="0"/>
              </a:rPr>
              <a:t> Определяет наиболее удачливого инвестора.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sz="1600" b="1" i="1" dirty="0">
                <a:latin typeface="Times New Roman" panose="02020603050405020304" pitchFamily="18" charset="0"/>
                <a:ea typeface="Calibri" panose="020F0502020204030204" pitchFamily="34" charset="0"/>
                <a:cs typeface="Times New Roman" panose="02020603050405020304" pitchFamily="18" charset="0"/>
              </a:rPr>
              <a:t>Дополнительно:</a:t>
            </a:r>
            <a:r>
              <a:rPr lang="ru-RU" sz="1600" dirty="0">
                <a:latin typeface="Times New Roman" panose="02020603050405020304" pitchFamily="18" charset="0"/>
                <a:ea typeface="Calibri" panose="020F0502020204030204" pitchFamily="34" charset="0"/>
                <a:cs typeface="Times New Roman" panose="02020603050405020304" pitchFamily="18" charset="0"/>
              </a:rPr>
              <a:t> можно ограничить учащихся конкретной суммой виртуальных денежных средств, например, 30 </a:t>
            </a:r>
            <a:r>
              <a:rPr lang="ru-RU" sz="1600" dirty="0" err="1">
                <a:latin typeface="Times New Roman" panose="02020603050405020304" pitchFamily="18" charset="0"/>
                <a:ea typeface="Calibri" panose="020F0502020204030204" pitchFamily="34" charset="0"/>
                <a:cs typeface="Times New Roman" panose="02020603050405020304" pitchFamily="18" charset="0"/>
              </a:rPr>
              <a:t>тыс</a:t>
            </a:r>
            <a:r>
              <a:rPr lang="ru-RU" sz="1600" dirty="0">
                <a:latin typeface="Times New Roman" panose="02020603050405020304" pitchFamily="18" charset="0"/>
                <a:ea typeface="Calibri" panose="020F0502020204030204" pitchFamily="34" charset="0"/>
                <a:cs typeface="Times New Roman" panose="02020603050405020304" pitchFamily="18" charset="0"/>
              </a:rPr>
              <a:t> руб. и определить в качестве наиболее успешного инвестора учащегося, который смог увеличить сумму вложений на большую величину, продавая и покупая акции за определенный период.</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07332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0375" y="147485"/>
            <a:ext cx="5116061" cy="660236"/>
          </a:xfrm>
        </p:spPr>
        <p:txBody>
          <a:bodyPr>
            <a:noAutofit/>
          </a:bodyPr>
          <a:lstStyle/>
          <a:p>
            <a:pPr algn="ctr"/>
            <a:r>
              <a:rPr lang="ru-RU" sz="2000" dirty="0">
                <a:solidFill>
                  <a:schemeClr val="tx1"/>
                </a:solidFill>
              </a:rPr>
              <a:t>Цена на момент закрытия 2 ноября 2016</a:t>
            </a:r>
            <a:r>
              <a:rPr lang="ru-RU" sz="2000" dirty="0">
                <a:solidFill>
                  <a:schemeClr val="tx2">
                    <a:lumMod val="40000"/>
                    <a:lumOff val="60000"/>
                  </a:schemeClr>
                </a:solidFill>
              </a:rPr>
              <a:t/>
            </a:r>
            <a:br>
              <a:rPr lang="ru-RU" sz="2000" dirty="0">
                <a:solidFill>
                  <a:schemeClr val="tx2">
                    <a:lumMod val="40000"/>
                    <a:lumOff val="60000"/>
                  </a:schemeClr>
                </a:solidFill>
              </a:rPr>
            </a:br>
            <a:r>
              <a:rPr lang="ru-RU" sz="2000" dirty="0">
                <a:solidFill>
                  <a:schemeClr val="tx1"/>
                </a:solidFill>
              </a:rPr>
              <a:t>Котировки акций</a:t>
            </a: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410675677"/>
              </p:ext>
            </p:extLst>
          </p:nvPr>
        </p:nvGraphicFramePr>
        <p:xfrm>
          <a:off x="1115616" y="908720"/>
          <a:ext cx="6259937" cy="5842617"/>
        </p:xfrm>
        <a:graphic>
          <a:graphicData uri="http://schemas.openxmlformats.org/drawingml/2006/table">
            <a:tbl>
              <a:tblPr firstRow="1" bandRow="1">
                <a:tableStyleId>{073A0DAA-6AF3-43AB-8588-CEC1D06C72B9}</a:tableStyleId>
              </a:tblPr>
              <a:tblGrid>
                <a:gridCol w="1662178">
                  <a:extLst>
                    <a:ext uri="{9D8B030D-6E8A-4147-A177-3AD203B41FA5}">
                      <a16:colId xmlns="" xmlns:a16="http://schemas.microsoft.com/office/drawing/2014/main" val="1662433133"/>
                    </a:ext>
                  </a:extLst>
                </a:gridCol>
                <a:gridCol w="2281398">
                  <a:extLst>
                    <a:ext uri="{9D8B030D-6E8A-4147-A177-3AD203B41FA5}">
                      <a16:colId xmlns="" xmlns:a16="http://schemas.microsoft.com/office/drawing/2014/main" val="2184455468"/>
                    </a:ext>
                  </a:extLst>
                </a:gridCol>
                <a:gridCol w="2316361">
                  <a:extLst>
                    <a:ext uri="{9D8B030D-6E8A-4147-A177-3AD203B41FA5}">
                      <a16:colId xmlns="" xmlns:a16="http://schemas.microsoft.com/office/drawing/2014/main" val="4176833821"/>
                    </a:ext>
                  </a:extLst>
                </a:gridCol>
              </a:tblGrid>
              <a:tr h="325196">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Компании</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Цена закрытия</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Изменение</a:t>
                      </a:r>
                      <a:r>
                        <a:rPr lang="ru-RU" baseline="0" dirty="0">
                          <a:solidFill>
                            <a:schemeClr val="tx1"/>
                          </a:solidFill>
                          <a:latin typeface="Times New Roman" panose="02020603050405020304" pitchFamily="18" charset="0"/>
                          <a:cs typeface="Times New Roman" panose="02020603050405020304" pitchFamily="18" charset="0"/>
                        </a:rPr>
                        <a:t> цены</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42970804"/>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Аэрофлот</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135.3</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08000" lvl="2" algn="l">
                        <a:lnSpc>
                          <a:spcPct val="107000"/>
                        </a:lnSpc>
                        <a:spcAft>
                          <a:spcPts val="0"/>
                        </a:spcAft>
                      </a:pPr>
                      <a:r>
                        <a:rPr lang="ru-RU" dirty="0">
                          <a:latin typeface="Times New Roman" panose="02020603050405020304" pitchFamily="18" charset="0"/>
                          <a:cs typeface="Times New Roman" panose="02020603050405020304" pitchFamily="18" charset="0"/>
                        </a:rPr>
                        <a:t>0.940 %</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193825400"/>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ВТБ </a:t>
                      </a:r>
                      <a:r>
                        <a:rPr lang="ru-RU" u="none" dirty="0" err="1">
                          <a:solidFill>
                            <a:schemeClr val="tx1"/>
                          </a:solidFill>
                          <a:latin typeface="Times New Roman" panose="02020603050405020304" pitchFamily="18" charset="0"/>
                          <a:cs typeface="Times New Roman" panose="02020603050405020304" pitchFamily="18" charset="0"/>
                        </a:rPr>
                        <a:t>ао</a:t>
                      </a:r>
                      <a:endParaRPr lang="ru-RU" u="none" dirty="0">
                        <a:solidFill>
                          <a:schemeClr val="tx1"/>
                        </a:solidFill>
                        <a:latin typeface="Times New Roman" panose="02020603050405020304" pitchFamily="18"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0.068</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-1.847 %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204036763"/>
                  </a:ext>
                </a:extLst>
              </a:tr>
              <a:tr h="43445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ГАЗПРОМ </a:t>
                      </a:r>
                      <a:r>
                        <a:rPr lang="ru-RU" u="none" dirty="0" err="1">
                          <a:solidFill>
                            <a:schemeClr val="tx1"/>
                          </a:solidFill>
                          <a:latin typeface="Times New Roman" panose="02020603050405020304" pitchFamily="18" charset="0"/>
                          <a:cs typeface="Times New Roman" panose="02020603050405020304" pitchFamily="18" charset="0"/>
                        </a:rPr>
                        <a:t>ао</a:t>
                      </a:r>
                      <a:endParaRPr lang="ru-RU" u="none" dirty="0">
                        <a:solidFill>
                          <a:schemeClr val="tx1"/>
                        </a:solidFill>
                        <a:latin typeface="Times New Roman" panose="02020603050405020304" pitchFamily="18"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140.81</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-0.824 %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4103759598"/>
                  </a:ext>
                </a:extLst>
              </a:tr>
              <a:tr h="43445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ГМКНорНик</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9200</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-1.182 %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631768952"/>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ЛУКОЙЛ</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2983</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-3.960 %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670539798"/>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МТС-</a:t>
                      </a:r>
                      <a:r>
                        <a:rPr lang="ru-RU" u="none" dirty="0" err="1">
                          <a:solidFill>
                            <a:schemeClr val="tx1"/>
                          </a:solidFill>
                          <a:latin typeface="Times New Roman" panose="02020603050405020304" pitchFamily="18" charset="0"/>
                          <a:cs typeface="Times New Roman" panose="02020603050405020304" pitchFamily="18" charset="0"/>
                        </a:rPr>
                        <a:t>ао</a:t>
                      </a:r>
                      <a:endParaRPr lang="ru-RU" u="none" dirty="0">
                        <a:solidFill>
                          <a:schemeClr val="tx1"/>
                        </a:solidFill>
                        <a:latin typeface="Times New Roman" panose="02020603050405020304" pitchFamily="18"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220.6</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-1.386 %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921928806"/>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Магнит </a:t>
                      </a:r>
                      <a:r>
                        <a:rPr lang="ru-RU" u="none" dirty="0" err="1">
                          <a:solidFill>
                            <a:schemeClr val="tx1"/>
                          </a:solidFill>
                          <a:latin typeface="Times New Roman" panose="02020603050405020304" pitchFamily="18" charset="0"/>
                          <a:cs typeface="Times New Roman" panose="02020603050405020304" pitchFamily="18" charset="0"/>
                        </a:rPr>
                        <a:t>ао</a:t>
                      </a:r>
                      <a:endParaRPr lang="ru-RU" u="none" dirty="0">
                        <a:solidFill>
                          <a:schemeClr val="tx1"/>
                        </a:solidFill>
                        <a:latin typeface="Times New Roman" panose="02020603050405020304" pitchFamily="18"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10421</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-1.035 %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68756072"/>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МосБиржа</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114.91</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08000"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0.183 %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569639549"/>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НЛМК </a:t>
                      </a:r>
                      <a:r>
                        <a:rPr lang="ru-RU" u="none" dirty="0" err="1">
                          <a:solidFill>
                            <a:schemeClr val="tx1"/>
                          </a:solidFill>
                          <a:latin typeface="Times New Roman" panose="02020603050405020304" pitchFamily="18" charset="0"/>
                          <a:cs typeface="Times New Roman" panose="02020603050405020304" pitchFamily="18" charset="0"/>
                        </a:rPr>
                        <a:t>ао</a:t>
                      </a:r>
                      <a:endParaRPr lang="ru-RU" u="none" dirty="0">
                        <a:solidFill>
                          <a:schemeClr val="tx1"/>
                        </a:solidFill>
                        <a:latin typeface="Times New Roman" panose="02020603050405020304" pitchFamily="18"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98.95</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-1.208 %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917566412"/>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Роснефть</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348.15</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-1.874 %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56229636"/>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Ростел-</a:t>
                      </a:r>
                      <a:r>
                        <a:rPr lang="ru-RU" u="none" dirty="0" err="1">
                          <a:solidFill>
                            <a:schemeClr val="tx1"/>
                          </a:solidFill>
                          <a:latin typeface="Times New Roman" panose="02020603050405020304" pitchFamily="18" charset="0"/>
                          <a:cs typeface="Times New Roman" panose="02020603050405020304" pitchFamily="18" charset="0"/>
                        </a:rPr>
                        <a:t>ао</a:t>
                      </a:r>
                      <a:endParaRPr lang="ru-RU" u="none" dirty="0">
                        <a:solidFill>
                          <a:schemeClr val="tx1"/>
                        </a:solidFill>
                        <a:latin typeface="Times New Roman" panose="02020603050405020304" pitchFamily="18"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81.5</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-0.061 %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4218627850"/>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РусГидро</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0.784</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-3.007 %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583881610"/>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Сбербанк</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142.36</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-2.393 %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52064832"/>
                  </a:ext>
                </a:extLst>
              </a:tr>
              <a:tr h="297588">
                <a:tc>
                  <a:txBody>
                    <a:bodyPr/>
                    <a:lstStyle/>
                    <a:p>
                      <a:pPr marL="72000">
                        <a:lnSpc>
                          <a:spcPct val="107000"/>
                        </a:lnSpc>
                        <a:spcAft>
                          <a:spcPts val="0"/>
                        </a:spcAft>
                      </a:pPr>
                      <a:r>
                        <a:rPr lang="ru-RU" u="none" dirty="0">
                          <a:solidFill>
                            <a:schemeClr val="tx1"/>
                          </a:solidFill>
                          <a:latin typeface="Times New Roman" panose="02020603050405020304" pitchFamily="18" charset="0"/>
                          <a:cs typeface="Times New Roman" panose="02020603050405020304" pitchFamily="18" charset="0"/>
                        </a:rPr>
                        <a:t> СевСт-ао</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848.8</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-2.235 %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149385895"/>
                  </a:ext>
                </a:extLst>
              </a:tr>
              <a:tr h="297588">
                <a:tc>
                  <a:txBody>
                    <a:bodyPr/>
                    <a:lstStyle/>
                    <a:p>
                      <a:pPr marL="72000">
                        <a:lnSpc>
                          <a:spcPct val="107000"/>
                        </a:lnSpc>
                        <a:spcAft>
                          <a:spcPts val="0"/>
                        </a:spcAft>
                      </a:pPr>
                      <a:r>
                        <a:rPr lang="ru-RU" dirty="0">
                          <a:solidFill>
                            <a:schemeClr val="tx1">
                              <a:lumMod val="95000"/>
                              <a:lumOff val="5000"/>
                            </a:schemeClr>
                          </a:solidFill>
                          <a:latin typeface="Times New Roman" panose="02020603050405020304" pitchFamily="18" charset="0"/>
                          <a:cs typeface="Times New Roman" panose="02020603050405020304" pitchFamily="18" charset="0"/>
                        </a:rPr>
                        <a:t> Сургнфгз</a:t>
                      </a: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28.6</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08000" lvl="2" algn="l">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4.208 %</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369619283"/>
                  </a:ext>
                </a:extLst>
              </a:tr>
            </a:tbl>
          </a:graphicData>
        </a:graphic>
      </p:graphicFrame>
    </p:spTree>
    <p:extLst>
      <p:ext uri="{BB962C8B-B14F-4D97-AF65-F5344CB8AC3E}">
        <p14:creationId xmlns:p14="http://schemas.microsoft.com/office/powerpoint/2010/main" val="20978274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2633" y="1"/>
            <a:ext cx="4458210" cy="415471"/>
          </a:xfrm>
        </p:spPr>
        <p:txBody>
          <a:bodyPr>
            <a:normAutofit/>
          </a:bodyPr>
          <a:lstStyle/>
          <a:p>
            <a:pPr algn="ctr"/>
            <a:r>
              <a:rPr lang="ru-RU" sz="2000" dirty="0">
                <a:solidFill>
                  <a:schemeClr val="tx1"/>
                </a:solidFill>
                <a:latin typeface="+mn-lt"/>
                <a:cs typeface="Times New Roman" panose="02020603050405020304" pitchFamily="18" charset="0"/>
              </a:rPr>
              <a:t>Лидеры роста и падения</a:t>
            </a:r>
          </a:p>
        </p:txBody>
      </p:sp>
      <p:graphicFrame>
        <p:nvGraphicFramePr>
          <p:cNvPr id="4" name="Таблица 3"/>
          <p:cNvGraphicFramePr>
            <a:graphicFrameLocks noGrp="1"/>
          </p:cNvGraphicFramePr>
          <p:nvPr>
            <p:extLst>
              <p:ext uri="{D42A27DB-BD31-4B8C-83A1-F6EECF244321}">
                <p14:modId xmlns:p14="http://schemas.microsoft.com/office/powerpoint/2010/main" val="3468216905"/>
              </p:ext>
            </p:extLst>
          </p:nvPr>
        </p:nvGraphicFramePr>
        <p:xfrm>
          <a:off x="652633" y="415471"/>
          <a:ext cx="4531688" cy="3544570"/>
        </p:xfrm>
        <a:graphic>
          <a:graphicData uri="http://schemas.openxmlformats.org/drawingml/2006/table">
            <a:tbl>
              <a:tblPr firstRow="1" firstCol="1" bandRow="1"/>
              <a:tblGrid>
                <a:gridCol w="1543103">
                  <a:extLst>
                    <a:ext uri="{9D8B030D-6E8A-4147-A177-3AD203B41FA5}">
                      <a16:colId xmlns="" xmlns:a16="http://schemas.microsoft.com/office/drawing/2014/main" val="715413066"/>
                    </a:ext>
                  </a:extLst>
                </a:gridCol>
                <a:gridCol w="679418">
                  <a:extLst>
                    <a:ext uri="{9D8B030D-6E8A-4147-A177-3AD203B41FA5}">
                      <a16:colId xmlns="" xmlns:a16="http://schemas.microsoft.com/office/drawing/2014/main" val="1664814497"/>
                    </a:ext>
                  </a:extLst>
                </a:gridCol>
                <a:gridCol w="1387268">
                  <a:extLst>
                    <a:ext uri="{9D8B030D-6E8A-4147-A177-3AD203B41FA5}">
                      <a16:colId xmlns="" xmlns:a16="http://schemas.microsoft.com/office/drawing/2014/main" val="3253092229"/>
                    </a:ext>
                  </a:extLst>
                </a:gridCol>
                <a:gridCol w="921899">
                  <a:extLst>
                    <a:ext uri="{9D8B030D-6E8A-4147-A177-3AD203B41FA5}">
                      <a16:colId xmlns="" xmlns:a16="http://schemas.microsoft.com/office/drawing/2014/main" val="2882451986"/>
                    </a:ext>
                  </a:extLst>
                </a:gridCol>
              </a:tblGrid>
              <a:tr h="240348">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Сургнфгз</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4,21</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НМТП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ао</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-5,52</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633439310"/>
                  </a:ext>
                </a:extLst>
              </a:tr>
              <a:tr h="240348">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Сургнфгз-п</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3,02</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ЛУКОЙЛ</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-3,96</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25722515"/>
                  </a:ext>
                </a:extLst>
              </a:tr>
              <a:tr h="240348">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ОЛЛЕРС</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2,14</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ММК</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-3,59</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790902860"/>
                  </a:ext>
                </a:extLst>
              </a:tr>
              <a:tr h="240348">
                <a:tc>
                  <a:txBody>
                    <a:bodyPr/>
                    <a:lstStyle/>
                    <a:p>
                      <a:pPr marL="72000">
                        <a:lnSpc>
                          <a:spcPct val="107000"/>
                        </a:lnSpc>
                        <a:spcAft>
                          <a:spcPts val="0"/>
                        </a:spcAft>
                      </a:pPr>
                      <a:r>
                        <a:rPr lang="ru-RU" sz="1800">
                          <a:effectLst/>
                          <a:latin typeface="Times New Roman" panose="02020603050405020304" pitchFamily="18" charset="0"/>
                          <a:ea typeface="Times New Roman" panose="02020603050405020304" pitchFamily="18" charset="0"/>
                          <a:cs typeface="Times New Roman" panose="02020603050405020304" pitchFamily="18" charset="0"/>
                        </a:rPr>
                        <a:t>Транснф ап</a:t>
                      </a:r>
                      <a:endParaRPr lang="ru-RU"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2,06</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Русал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рдр</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-3,35</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48139935"/>
                  </a:ext>
                </a:extLst>
              </a:tr>
              <a:tr h="240348">
                <a:tc>
                  <a:txBody>
                    <a:bodyPr/>
                    <a:lstStyle/>
                    <a:p>
                      <a:pPr marL="72000">
                        <a:lnSpc>
                          <a:spcPct val="107000"/>
                        </a:lnSpc>
                        <a:spcAft>
                          <a:spcPts val="0"/>
                        </a:spcAft>
                      </a:pPr>
                      <a:r>
                        <a:rPr lang="ru-RU" sz="1800">
                          <a:effectLst/>
                          <a:latin typeface="Times New Roman" panose="02020603050405020304" pitchFamily="18" charset="0"/>
                          <a:ea typeface="Times New Roman" panose="02020603050405020304" pitchFamily="18" charset="0"/>
                          <a:cs typeface="Times New Roman" panose="02020603050405020304" pitchFamily="18" charset="0"/>
                        </a:rPr>
                        <a:t>Polymetal</a:t>
                      </a:r>
                      <a:endParaRPr lang="ru-RU"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1,84</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Мечел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ао</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-3,22</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782206590"/>
                  </a:ext>
                </a:extLst>
              </a:tr>
              <a:tr h="240348">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АЭССЕЛЬ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ао</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1,67</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КузбТК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ао</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-3,06</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709027539"/>
                  </a:ext>
                </a:extLst>
              </a:tr>
              <a:tr h="240348">
                <a:tc>
                  <a:txBody>
                    <a:bodyPr/>
                    <a:lstStyle/>
                    <a:p>
                      <a:pPr marL="72000">
                        <a:lnSpc>
                          <a:spcPct val="107000"/>
                        </a:lnSpc>
                        <a:spcAft>
                          <a:spcPts val="0"/>
                        </a:spcAft>
                      </a:pPr>
                      <a:r>
                        <a:rPr lang="ru-RU" sz="1800">
                          <a:effectLst/>
                          <a:latin typeface="Times New Roman" panose="02020603050405020304" pitchFamily="18" charset="0"/>
                          <a:ea typeface="Times New Roman" panose="02020603050405020304" pitchFamily="18" charset="0"/>
                          <a:cs typeface="Times New Roman" panose="02020603050405020304" pitchFamily="18" charset="0"/>
                        </a:rPr>
                        <a:t>Акрон</a:t>
                      </a:r>
                      <a:endParaRPr lang="ru-RU"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1,52</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РусГидро</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-3,01</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210193447"/>
                  </a:ext>
                </a:extLst>
              </a:tr>
              <a:tr h="240348">
                <a:tc>
                  <a:txBody>
                    <a:bodyPr/>
                    <a:lstStyle/>
                    <a:p>
                      <a:pPr marL="72000">
                        <a:lnSpc>
                          <a:spcPct val="107000"/>
                        </a:lnSpc>
                        <a:spcAft>
                          <a:spcPts val="0"/>
                        </a:spcAft>
                      </a:pPr>
                      <a:r>
                        <a:rPr lang="ru-RU" sz="1800">
                          <a:effectLst/>
                          <a:latin typeface="Times New Roman" panose="02020603050405020304" pitchFamily="18" charset="0"/>
                          <a:ea typeface="Times New Roman" panose="02020603050405020304" pitchFamily="18" charset="0"/>
                          <a:cs typeface="Times New Roman" panose="02020603050405020304" pitchFamily="18" charset="0"/>
                        </a:rPr>
                        <a:t>Полюс</a:t>
                      </a:r>
                      <a:endParaRPr lang="ru-RU"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1,12</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Татнфт 3ап</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-2,99</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184299460"/>
                  </a:ext>
                </a:extLst>
              </a:tr>
              <a:tr h="240348">
                <a:tc>
                  <a:txBody>
                    <a:bodyPr/>
                    <a:lstStyle/>
                    <a:p>
                      <a:pPr marL="72000">
                        <a:lnSpc>
                          <a:spcPct val="107000"/>
                        </a:lnSpc>
                        <a:spcAft>
                          <a:spcPts val="0"/>
                        </a:spcAft>
                      </a:pPr>
                      <a:r>
                        <a:rPr lang="ru-RU" sz="1800">
                          <a:effectLst/>
                          <a:latin typeface="Times New Roman" panose="02020603050405020304" pitchFamily="18" charset="0"/>
                          <a:ea typeface="Times New Roman" panose="02020603050405020304" pitchFamily="18" charset="0"/>
                          <a:cs typeface="Times New Roman" panose="02020603050405020304" pitchFamily="18" charset="0"/>
                        </a:rPr>
                        <a:t>Аэрофлот</a:t>
                      </a:r>
                      <a:endParaRPr lang="ru-RU"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0,94</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ИСКЧ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ао</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-2,82</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027962058"/>
                  </a:ext>
                </a:extLst>
              </a:tr>
              <a:tr h="240348">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Медиахолдинг</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0000"/>
                      </a:srgbClr>
                    </a:solid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0,85</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a:lnSpc>
                          <a:spcPct val="107000"/>
                        </a:lnSpc>
                        <a:spcAft>
                          <a:spcPts val="0"/>
                        </a:spcAft>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Мечел ап</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u="none" dirty="0">
                          <a:effectLst/>
                          <a:latin typeface="Times New Roman" panose="02020603050405020304" pitchFamily="18" charset="0"/>
                          <a:ea typeface="Times New Roman" panose="02020603050405020304" pitchFamily="18" charset="0"/>
                          <a:cs typeface="Times New Roman" panose="02020603050405020304" pitchFamily="18" charset="0"/>
                        </a:rPr>
                        <a:t>-2,71</a:t>
                      </a:r>
                      <a:endParaRPr lang="ru-RU" sz="1800" u="none"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30480" marB="304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4104234535"/>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690881860"/>
              </p:ext>
            </p:extLst>
          </p:nvPr>
        </p:nvGraphicFramePr>
        <p:xfrm>
          <a:off x="2172295" y="4102539"/>
          <a:ext cx="4433888" cy="2721229"/>
        </p:xfrm>
        <a:graphic>
          <a:graphicData uri="http://schemas.openxmlformats.org/drawingml/2006/table">
            <a:tbl>
              <a:tblPr firstRow="1" firstCol="1" bandRow="1"/>
              <a:tblGrid>
                <a:gridCol w="2272189">
                  <a:extLst>
                    <a:ext uri="{9D8B030D-6E8A-4147-A177-3AD203B41FA5}">
                      <a16:colId xmlns="" xmlns:a16="http://schemas.microsoft.com/office/drawing/2014/main" val="2152492099"/>
                    </a:ext>
                  </a:extLst>
                </a:gridCol>
                <a:gridCol w="2161699">
                  <a:extLst>
                    <a:ext uri="{9D8B030D-6E8A-4147-A177-3AD203B41FA5}">
                      <a16:colId xmlns="" xmlns:a16="http://schemas.microsoft.com/office/drawing/2014/main" val="2652658667"/>
                    </a:ext>
                  </a:extLst>
                </a:gridCol>
              </a:tblGrid>
              <a:tr h="304768">
                <a:tc>
                  <a:txBody>
                    <a:bodyPr/>
                    <a:lstStyle/>
                    <a:p>
                      <a:pPr>
                        <a:lnSpc>
                          <a:spcPct val="107000"/>
                        </a:lnSpc>
                        <a:spcAft>
                          <a:spcPts val="0"/>
                        </a:spcAft>
                      </a:pPr>
                      <a:r>
                        <a:rPr lang="ru-RU" sz="18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Последняя сделка</a:t>
                      </a:r>
                      <a:endParaRPr lang="ru-RU" sz="1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0.2370 руб.</a:t>
                      </a:r>
                      <a:endParaRPr lang="ru-RU" sz="1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842338662"/>
                  </a:ext>
                </a:extLst>
              </a:tr>
              <a:tr h="0">
                <a:tc>
                  <a:txBody>
                    <a:bodyPr/>
                    <a:lstStyle/>
                    <a:p>
                      <a:pPr>
                        <a:lnSpc>
                          <a:spcPct val="107000"/>
                        </a:lnSpc>
                        <a:spcAft>
                          <a:spcPts val="0"/>
                        </a:spcAft>
                      </a:pPr>
                      <a:r>
                        <a:rPr lang="ru-RU" sz="18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Изменение</a:t>
                      </a:r>
                      <a:endParaRPr lang="ru-RU" sz="1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0.0020 руб. (0.85%)</a:t>
                      </a:r>
                      <a:endParaRPr lang="ru-RU" sz="1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3530840107"/>
                  </a:ext>
                </a:extLst>
              </a:tr>
              <a:tr h="244950">
                <a:tc>
                  <a:txBody>
                    <a:bodyPr/>
                    <a:lstStyle/>
                    <a:p>
                      <a:pP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Сегодня, </a:t>
                      </a:r>
                      <a:r>
                        <a:rPr lang="ru-RU"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max</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0.2380 руб.</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3350117529"/>
                  </a:ext>
                </a:extLst>
              </a:tr>
              <a:tr h="0">
                <a:tc>
                  <a:txBody>
                    <a:bodyPr/>
                    <a:lstStyle/>
                    <a:p>
                      <a:pP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Сегодня, </a:t>
                      </a:r>
                      <a:r>
                        <a:rPr lang="ru-RU" sz="1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min</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0.2330 руб.</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1984147276"/>
                  </a:ext>
                </a:extLst>
              </a:tr>
              <a:tr h="0">
                <a:tc>
                  <a:txBody>
                    <a:bodyPr/>
                    <a:lstStyle/>
                    <a:p>
                      <a:pP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Цена открытия</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0.2350 руб.</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2971931134"/>
                  </a:ext>
                </a:extLst>
              </a:tr>
              <a:tr h="0">
                <a:tc>
                  <a:txBody>
                    <a:bodyPr/>
                    <a:lstStyle/>
                    <a:p>
                      <a:pP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Пред. закрытие</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0.2350 руб.</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1234661789"/>
                  </a:ext>
                </a:extLst>
              </a:tr>
              <a:tr h="0">
                <a:tc>
                  <a:txBody>
                    <a:bodyPr/>
                    <a:lstStyle/>
                    <a:p>
                      <a:pPr>
                        <a:lnSpc>
                          <a:spcPct val="107000"/>
                        </a:lnSpc>
                        <a:spcAft>
                          <a:spcPts val="0"/>
                        </a:spcAft>
                      </a:pPr>
                      <a:r>
                        <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Объём торгов</a:t>
                      </a:r>
                      <a:endParaRPr lang="ru-RU"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tc>
                  <a:txBody>
                    <a:bodyPr/>
                    <a:lstStyle/>
                    <a:p>
                      <a:pPr algn="r">
                        <a:lnSpc>
                          <a:spcPct val="107000"/>
                        </a:lnSpc>
                        <a:spcAft>
                          <a:spcPts val="0"/>
                        </a:spcAft>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3 494 000 шт.</a:t>
                      </a:r>
                      <a:endParaRPr lang="ru-RU"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0006" marR="50006"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alpha val="11000"/>
                      </a:srgbClr>
                    </a:solidFill>
                  </a:tcPr>
                </a:tc>
                <a:extLst>
                  <a:ext uri="{0D108BD9-81ED-4DB2-BD59-A6C34878D82A}">
                    <a16:rowId xmlns="" xmlns:a16="http://schemas.microsoft.com/office/drawing/2014/main" val="632176824"/>
                  </a:ext>
                </a:extLst>
              </a:tr>
            </a:tbl>
          </a:graphicData>
        </a:graphic>
      </p:graphicFrame>
      <p:cxnSp>
        <p:nvCxnSpPr>
          <p:cNvPr id="11" name="Прямая соединительная линия 10"/>
          <p:cNvCxnSpPr/>
          <p:nvPr/>
        </p:nvCxnSpPr>
        <p:spPr>
          <a:xfrm>
            <a:off x="2052205" y="3761509"/>
            <a:ext cx="120091" cy="341029"/>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652633" y="3761509"/>
            <a:ext cx="1519663" cy="2924022"/>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9235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ownloads\демонстрационный материал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07" y="0"/>
            <a:ext cx="448852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ownloads\демонстрационный материал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977" y="0"/>
            <a:ext cx="469302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4710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634082"/>
          </a:xfrm>
        </p:spPr>
        <p:txBody>
          <a:bodyPr>
            <a:normAutofit/>
          </a:bodyPr>
          <a:lstStyle/>
          <a:p>
            <a:r>
              <a:rPr lang="ru-RU" sz="3200" b="1" dirty="0" smtClean="0"/>
              <a:t>Занятие 6. Тест </a:t>
            </a:r>
            <a:r>
              <a:rPr lang="ru-RU" sz="3200" b="1" dirty="0"/>
              <a:t>по теме: Фондовый </a:t>
            </a:r>
            <a:r>
              <a:rPr lang="ru-RU" sz="3200" b="1" dirty="0" smtClean="0"/>
              <a:t>рынок</a:t>
            </a:r>
            <a:endParaRPr lang="ru-RU" sz="3200" dirty="0"/>
          </a:p>
        </p:txBody>
      </p:sp>
      <p:sp>
        <p:nvSpPr>
          <p:cNvPr id="5" name="Прямоугольник 4"/>
          <p:cNvSpPr/>
          <p:nvPr/>
        </p:nvSpPr>
        <p:spPr>
          <a:xfrm>
            <a:off x="323528" y="692696"/>
            <a:ext cx="8568952" cy="5693866"/>
          </a:xfrm>
          <a:prstGeom prst="rect">
            <a:avLst/>
          </a:prstGeom>
        </p:spPr>
        <p:txBody>
          <a:bodyPr wrap="square">
            <a:spAutoFit/>
          </a:bodyPr>
          <a:lstStyle/>
          <a:p>
            <a:r>
              <a:rPr lang="ru-RU" sz="1400" dirty="0"/>
              <a:t>1. Рынок ценных бумаг выполняет в экономике функцию </a:t>
            </a:r>
          </a:p>
          <a:p>
            <a:r>
              <a:rPr lang="ru-RU" sz="1400" dirty="0"/>
              <a:t>А) источника инфляционного роста цен; </a:t>
            </a:r>
          </a:p>
          <a:p>
            <a:r>
              <a:rPr lang="ru-RU" sz="1400" dirty="0"/>
              <a:t>В) перераспределение денежных средств из сферы производства в сферу торговли; </a:t>
            </a:r>
          </a:p>
          <a:p>
            <a:r>
              <a:rPr lang="ru-RU" sz="1400" b="1" dirty="0"/>
              <a:t>С) мобилизации денежных ресурсов и их распределения в инвестиции; </a:t>
            </a:r>
            <a:endParaRPr lang="ru-RU" sz="1400" dirty="0"/>
          </a:p>
          <a:p>
            <a:r>
              <a:rPr lang="ru-RU" sz="1400" dirty="0"/>
              <a:t>Д) планирования хозяйственной деятельности</a:t>
            </a:r>
          </a:p>
          <a:p>
            <a:r>
              <a:rPr lang="ru-RU" sz="1400" dirty="0"/>
              <a:t>2. Индексы рынка ценных бумаг </a:t>
            </a:r>
          </a:p>
          <a:p>
            <a:r>
              <a:rPr lang="ru-RU" sz="1400" dirty="0"/>
              <a:t>А) показывают величину валового национального продукта </a:t>
            </a:r>
          </a:p>
          <a:p>
            <a:r>
              <a:rPr lang="ru-RU" sz="1400" dirty="0"/>
              <a:t>В) показывают величину национального дохода </a:t>
            </a:r>
          </a:p>
          <a:p>
            <a:r>
              <a:rPr lang="ru-RU" sz="1400" b="1" dirty="0"/>
              <a:t>С) предоставляют информацию о положении дел в экономике; </a:t>
            </a:r>
            <a:endParaRPr lang="ru-RU" sz="1400" dirty="0"/>
          </a:p>
          <a:p>
            <a:r>
              <a:rPr lang="ru-RU" sz="1400" dirty="0"/>
              <a:t>Д) показывают величину темпов инфляции</a:t>
            </a:r>
          </a:p>
          <a:p>
            <a:r>
              <a:rPr lang="ru-RU" sz="1400" dirty="0"/>
              <a:t>3. Облигация это </a:t>
            </a:r>
          </a:p>
          <a:p>
            <a:r>
              <a:rPr lang="ru-RU" sz="1400" dirty="0"/>
              <a:t>А)  ценная бумага, удостоверяющая пай в капитале корпорации </a:t>
            </a:r>
          </a:p>
          <a:p>
            <a:r>
              <a:rPr lang="ru-RU" sz="1400" dirty="0"/>
              <a:t>В) ценная бумага, удостоверяющая передачу в дар денежной суммы</a:t>
            </a:r>
          </a:p>
          <a:p>
            <a:r>
              <a:rPr lang="ru-RU" sz="1400" dirty="0"/>
              <a:t>С) ценная бумага, удостоверяющая передачу имущества в аренду</a:t>
            </a:r>
          </a:p>
          <a:p>
            <a:r>
              <a:rPr lang="ru-RU" sz="1400" b="1" dirty="0"/>
              <a:t>Д) ценная бумага, удостоверяющая заем денег и подлежащая погашению в установленный срок; </a:t>
            </a:r>
            <a:endParaRPr lang="ru-RU" sz="1400" dirty="0"/>
          </a:p>
          <a:p>
            <a:r>
              <a:rPr lang="ru-RU" sz="1400" dirty="0"/>
              <a:t>4. Листинг – это:</a:t>
            </a:r>
          </a:p>
          <a:p>
            <a:r>
              <a:rPr lang="ru-RU" sz="1400" dirty="0"/>
              <a:t>А) список членов фондовой биржи; </a:t>
            </a:r>
          </a:p>
          <a:p>
            <a:r>
              <a:rPr lang="ru-RU" sz="1400" dirty="0"/>
              <a:t>В) список фирм, акции которых продаются на бирже;</a:t>
            </a:r>
          </a:p>
          <a:p>
            <a:r>
              <a:rPr lang="ru-RU" sz="1400" dirty="0"/>
              <a:t>С) котировка акций;</a:t>
            </a:r>
          </a:p>
          <a:p>
            <a:r>
              <a:rPr lang="ru-RU" sz="1400" b="1" dirty="0"/>
              <a:t>Д) обязательная процедура проверки ценных бумаг с целью допуска их к торговле на фондовой бирже.</a:t>
            </a:r>
            <a:endParaRPr lang="ru-RU" sz="1400" dirty="0"/>
          </a:p>
          <a:p>
            <a:r>
              <a:rPr lang="ru-RU" sz="1400" dirty="0"/>
              <a:t>5. Структура, являющаяся местом  хранения ценных бумаг и ведущая учёт операций и прав по ценным бумагам, называется:</a:t>
            </a:r>
          </a:p>
          <a:p>
            <a:r>
              <a:rPr lang="ru-RU" sz="1400" dirty="0"/>
              <a:t>А) клиринг;</a:t>
            </a:r>
          </a:p>
          <a:p>
            <a:r>
              <a:rPr lang="ru-RU" sz="1400" b="1" dirty="0"/>
              <a:t>В) депозитарий;</a:t>
            </a:r>
            <a:endParaRPr lang="ru-RU" sz="1400" dirty="0"/>
          </a:p>
          <a:p>
            <a:r>
              <a:rPr lang="ru-RU" sz="1400" dirty="0"/>
              <a:t>С) управление ценных бумаг;</a:t>
            </a:r>
          </a:p>
          <a:p>
            <a:r>
              <a:rPr lang="ru-RU" sz="1400" dirty="0"/>
              <a:t>Д) эмитент.</a:t>
            </a:r>
          </a:p>
        </p:txBody>
      </p:sp>
    </p:spTree>
    <p:extLst>
      <p:ext uri="{BB962C8B-B14F-4D97-AF65-F5344CB8AC3E}">
        <p14:creationId xmlns:p14="http://schemas.microsoft.com/office/powerpoint/2010/main" val="18410764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116632"/>
            <a:ext cx="8640960" cy="6340197"/>
          </a:xfrm>
          <a:prstGeom prst="rect">
            <a:avLst/>
          </a:prstGeom>
        </p:spPr>
        <p:txBody>
          <a:bodyPr wrap="square">
            <a:spAutoFit/>
          </a:bodyPr>
          <a:lstStyle/>
          <a:p>
            <a:r>
              <a:rPr lang="ru-RU" sz="1400" dirty="0"/>
              <a:t>6. Выберите правильное утверждение</a:t>
            </a:r>
          </a:p>
          <a:p>
            <a:r>
              <a:rPr lang="ru-RU" sz="1400" dirty="0"/>
              <a:t>А) эмиссия денег и эмиссия ценных бумаг имеет одинаковое значение и одинаковые последствия для экономики </a:t>
            </a:r>
          </a:p>
          <a:p>
            <a:r>
              <a:rPr lang="ru-RU" sz="1400" dirty="0"/>
              <a:t>В) между долговыми ценными бумагами и долевыми ценными бумагами не существует принципиальной разницы. </a:t>
            </a:r>
          </a:p>
          <a:p>
            <a:r>
              <a:rPr lang="ru-RU" sz="1400" dirty="0"/>
              <a:t>С) компания может без ущерба для себя не выплачивать проценты по своим облигациям, ссылаясь на отсутствие прибыли</a:t>
            </a:r>
          </a:p>
          <a:p>
            <a:r>
              <a:rPr lang="ru-RU" sz="1400" b="1" dirty="0"/>
              <a:t>Д) курс акций может расти, хотя компания приняла решение не выплачивать дивиденды</a:t>
            </a:r>
            <a:r>
              <a:rPr lang="ru-RU" sz="1400" dirty="0"/>
              <a:t>. </a:t>
            </a:r>
          </a:p>
          <a:p>
            <a:r>
              <a:rPr lang="ru-RU" sz="1400" dirty="0"/>
              <a:t>7. Выберите правильное утверждение </a:t>
            </a:r>
          </a:p>
          <a:p>
            <a:r>
              <a:rPr lang="ru-RU" sz="1400" dirty="0"/>
              <a:t>А) цены акций на фондовом рынке останутся неизменными, если рыночные ставки процентов изменятся</a:t>
            </a:r>
          </a:p>
          <a:p>
            <a:r>
              <a:rPr lang="ru-RU" sz="1400" dirty="0"/>
              <a:t>В) изменение  банковских ставок процента влияет на кредитную сферу, но не затрагивает рынок акций. </a:t>
            </a:r>
          </a:p>
          <a:p>
            <a:r>
              <a:rPr lang="ru-RU" sz="1400" dirty="0"/>
              <a:t>С) величина индекса Доу-Джонса зависит от общего количества проданных на бирже акций. </a:t>
            </a:r>
          </a:p>
          <a:p>
            <a:r>
              <a:rPr lang="ru-RU" sz="1400" b="1" dirty="0"/>
              <a:t>Д) величина биржевых индексов отражает уровень цен, по которым продаются акции.</a:t>
            </a:r>
            <a:endParaRPr lang="ru-RU" sz="1400" dirty="0"/>
          </a:p>
          <a:p>
            <a:r>
              <a:rPr lang="ru-RU" sz="1400" dirty="0"/>
              <a:t>8. На фондовом рынке "быки" играют на повышение, так как рассчитывают, что</a:t>
            </a:r>
          </a:p>
          <a:p>
            <a:r>
              <a:rPr lang="ru-RU" sz="1400" dirty="0"/>
              <a:t>А) дивиденды возрастут;</a:t>
            </a:r>
          </a:p>
          <a:p>
            <a:r>
              <a:rPr lang="ru-RU" sz="1400" dirty="0"/>
              <a:t>В) комиссионные брокеров возрастут;</a:t>
            </a:r>
          </a:p>
          <a:p>
            <a:r>
              <a:rPr lang="ru-RU" sz="1400" b="1" dirty="0"/>
              <a:t>С) курс акций повысится;</a:t>
            </a:r>
            <a:endParaRPr lang="ru-RU" sz="1400" dirty="0"/>
          </a:p>
          <a:p>
            <a:r>
              <a:rPr lang="ru-RU" sz="1400" dirty="0"/>
              <a:t>Д) дивиденды и курс акций понизятся.</a:t>
            </a:r>
          </a:p>
          <a:p>
            <a:r>
              <a:rPr lang="ru-RU" sz="1400" dirty="0"/>
              <a:t>9. Держатели облигаций акционерного общества являются по отношению к нему: </a:t>
            </a:r>
          </a:p>
          <a:p>
            <a:r>
              <a:rPr lang="ru-RU" sz="1400" b="1" dirty="0"/>
              <a:t>А) кредиторами;</a:t>
            </a:r>
            <a:endParaRPr lang="ru-RU" sz="1400" dirty="0"/>
          </a:p>
          <a:p>
            <a:r>
              <a:rPr lang="ru-RU" sz="1400" dirty="0"/>
              <a:t>В) партнерами;</a:t>
            </a:r>
          </a:p>
          <a:p>
            <a:r>
              <a:rPr lang="ru-RU" sz="1400" dirty="0"/>
              <a:t>С) собственниками;</a:t>
            </a:r>
          </a:p>
          <a:p>
            <a:r>
              <a:rPr lang="ru-RU" sz="1400" dirty="0"/>
              <a:t>Д) контролерами.</a:t>
            </a:r>
          </a:p>
          <a:p>
            <a:r>
              <a:rPr lang="ru-RU" sz="1400" dirty="0"/>
              <a:t>10. Отличие брокера от дилера состоит в том, что:</a:t>
            </a:r>
          </a:p>
          <a:p>
            <a:r>
              <a:rPr lang="ru-RU" sz="1400" dirty="0"/>
              <a:t>А) брокер является продавцом, а дилер - посредником;</a:t>
            </a:r>
          </a:p>
          <a:p>
            <a:r>
              <a:rPr lang="ru-RU" sz="1400" dirty="0"/>
              <a:t>В) брокер является посредником, а дилер - покупателем;</a:t>
            </a:r>
          </a:p>
          <a:p>
            <a:r>
              <a:rPr lang="ru-RU" sz="1400" dirty="0"/>
              <a:t>С) брокер получает комиссионные, а дилер - заработную плату;</a:t>
            </a:r>
          </a:p>
          <a:p>
            <a:r>
              <a:rPr lang="ru-RU" sz="1400" b="1" dirty="0"/>
              <a:t>Д) брокер заключает сделки по поручению и за счет клиентов, а дилер - от своего име­ни, за свой счет и на свой страх и риск</a:t>
            </a:r>
            <a:r>
              <a:rPr lang="ru-RU" sz="1400" b="1" dirty="0" smtClean="0"/>
              <a:t>.</a:t>
            </a:r>
            <a:endParaRPr lang="ru-RU" sz="1400" dirty="0"/>
          </a:p>
        </p:txBody>
      </p:sp>
    </p:spTree>
    <p:extLst>
      <p:ext uri="{BB962C8B-B14F-4D97-AF65-F5344CB8AC3E}">
        <p14:creationId xmlns:p14="http://schemas.microsoft.com/office/powerpoint/2010/main" val="36545552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40" y="260648"/>
            <a:ext cx="8784976" cy="965011"/>
          </a:xfrm>
        </p:spPr>
        <p:txBody>
          <a:bodyPr>
            <a:normAutofit/>
          </a:bodyPr>
          <a:lstStyle/>
          <a:p>
            <a:r>
              <a:rPr lang="ru-RU" sz="3600" b="1" dirty="0" smtClean="0"/>
              <a:t>Методы и приемы</a:t>
            </a:r>
            <a:endParaRPr lang="ru-RU" sz="3600" b="1" dirty="0"/>
          </a:p>
        </p:txBody>
      </p:sp>
      <p:sp>
        <p:nvSpPr>
          <p:cNvPr id="3" name="Содержимое 2"/>
          <p:cNvSpPr>
            <a:spLocks noGrp="1"/>
          </p:cNvSpPr>
          <p:nvPr>
            <p:ph sz="quarter" idx="1"/>
          </p:nvPr>
        </p:nvSpPr>
        <p:spPr>
          <a:xfrm>
            <a:off x="301752" y="3929066"/>
            <a:ext cx="8503920" cy="2668286"/>
          </a:xfrm>
        </p:spPr>
        <p:txBody>
          <a:bodyPr/>
          <a:lstStyle/>
          <a:p>
            <a:endParaRPr lang="ru-RU" dirty="0" smtClean="0"/>
          </a:p>
          <a:p>
            <a:endParaRPr lang="ru-RU" dirty="0" smtClean="0"/>
          </a:p>
          <a:p>
            <a:endParaRPr lang="ru-RU" dirty="0"/>
          </a:p>
        </p:txBody>
      </p:sp>
      <p:sp>
        <p:nvSpPr>
          <p:cNvPr id="4" name="Содержимое 2"/>
          <p:cNvSpPr txBox="1">
            <a:spLocks/>
          </p:cNvSpPr>
          <p:nvPr/>
        </p:nvSpPr>
        <p:spPr>
          <a:xfrm>
            <a:off x="428596" y="1124744"/>
            <a:ext cx="8503920" cy="5090338"/>
          </a:xfrm>
          <a:prstGeom prst="rect">
            <a:avLst/>
          </a:prstGeom>
        </p:spPr>
        <p:txBody>
          <a:bodyPr vert="horz">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ru-RU" sz="3600" i="1" u="none" strike="noStrike" kern="1200" cap="none" spc="0" normalizeH="0" baseline="0" noProof="0" dirty="0" smtClean="0">
                <a:ln>
                  <a:noFill/>
                </a:ln>
                <a:solidFill>
                  <a:srgbClr val="002060"/>
                </a:solidFill>
                <a:effectLst/>
                <a:uLnTx/>
                <a:uFillTx/>
              </a:rPr>
              <a:t>- сравнительного анализа</a:t>
            </a: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lang="ru-RU" sz="3600" i="1" dirty="0" smtClean="0">
                <a:solidFill>
                  <a:srgbClr val="002060"/>
                </a:solidFill>
              </a:rPr>
              <a:t>- поисковый</a:t>
            </a: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ru-RU" sz="3600" i="1" u="none" strike="noStrike" kern="1200" cap="none" spc="0" normalizeH="0" baseline="0" noProof="0" dirty="0" smtClean="0">
                <a:ln>
                  <a:noFill/>
                </a:ln>
                <a:solidFill>
                  <a:srgbClr val="002060"/>
                </a:solidFill>
                <a:effectLst/>
                <a:uLnTx/>
                <a:uFillTx/>
              </a:rPr>
              <a:t>- проектирования</a:t>
            </a: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lang="ru-RU" sz="3600" i="1" dirty="0" smtClean="0">
                <a:solidFill>
                  <a:srgbClr val="002060"/>
                </a:solidFill>
              </a:rPr>
              <a:t>- коллективной мыслительной деятельности</a:t>
            </a: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ru-RU" sz="3600" i="1" u="none" strike="noStrike" kern="1200" cap="none" spc="0" normalizeH="0" baseline="0" noProof="0" dirty="0" smtClean="0">
                <a:ln>
                  <a:noFill/>
                </a:ln>
                <a:solidFill>
                  <a:srgbClr val="002060"/>
                </a:solidFill>
                <a:effectLst/>
                <a:uLnTx/>
                <a:uFillTx/>
              </a:rPr>
              <a:t>- «мозговой</a:t>
            </a:r>
            <a:r>
              <a:rPr kumimoji="0" lang="ru-RU" sz="3600" i="1" u="none" strike="noStrike" kern="1200" cap="none" spc="0" normalizeH="0" noProof="0" dirty="0" smtClean="0">
                <a:ln>
                  <a:noFill/>
                </a:ln>
                <a:solidFill>
                  <a:srgbClr val="002060"/>
                </a:solidFill>
                <a:effectLst/>
                <a:uLnTx/>
                <a:uFillTx/>
              </a:rPr>
              <a:t> штурм»</a:t>
            </a: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ru-RU" sz="2400" i="1" u="none" strike="noStrike" kern="1200" cap="none" spc="0" normalizeH="0" baseline="0" noProof="0" dirty="0" smtClean="0">
              <a:ln>
                <a:noFill/>
              </a:ln>
              <a:solidFill>
                <a:srgbClr val="002060"/>
              </a:solidFill>
              <a:effectLst/>
              <a:uLnTx/>
              <a:uFillTx/>
            </a:endParaRPr>
          </a:p>
          <a:p>
            <a:pPr marL="0" marR="0" lvl="0" indent="0" algn="l"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ru-RU" sz="2400" i="1" u="none" strike="noStrike" kern="1200" cap="none" spc="0" normalizeH="0" baseline="0" noProof="0" dirty="0" smtClean="0">
              <a:ln>
                <a:noFill/>
              </a:ln>
              <a:solidFill>
                <a:srgbClr val="002060"/>
              </a:solidFill>
              <a:effectLst/>
              <a:uLnTx/>
              <a:uFillTx/>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ru-RU" sz="2700" i="0" u="none" strike="noStrike" kern="1200" cap="none" spc="0" normalizeH="0" baseline="0" noProof="0" dirty="0" smtClean="0">
              <a:ln>
                <a:noFill/>
              </a:ln>
              <a:solidFill>
                <a:schemeClr val="tx1"/>
              </a:solidFill>
              <a:effectLst/>
              <a:uLnTx/>
              <a:uFillTx/>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ru-RU" sz="2700" i="0" u="none" strike="noStrike" kern="1200" cap="none" spc="0" normalizeH="0" baseline="0" noProof="0" dirty="0" smtClean="0">
              <a:ln>
                <a:noFill/>
              </a:ln>
              <a:solidFill>
                <a:schemeClr val="tx1"/>
              </a:solidFill>
              <a:effectLst/>
              <a:uLnTx/>
              <a:uFillTx/>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ru-RU" sz="2700" i="0" u="none" strike="noStrike" kern="1200" cap="none" spc="0" normalizeH="0" baseline="0" noProof="0" dirty="0">
              <a:ln>
                <a:noFill/>
              </a:ln>
              <a:solidFill>
                <a:schemeClr val="tx1"/>
              </a:solidFill>
              <a:effectLst/>
              <a:uLnTx/>
              <a:uFillTx/>
            </a:endParaRPr>
          </a:p>
        </p:txBody>
      </p:sp>
    </p:spTree>
    <p:extLst>
      <p:ext uri="{BB962C8B-B14F-4D97-AF65-F5344CB8AC3E}">
        <p14:creationId xmlns:p14="http://schemas.microsoft.com/office/powerpoint/2010/main" val="22170397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197346"/>
            <a:ext cx="8568952" cy="6494085"/>
          </a:xfrm>
          <a:prstGeom prst="rect">
            <a:avLst/>
          </a:prstGeom>
        </p:spPr>
        <p:txBody>
          <a:bodyPr wrap="square">
            <a:spAutoFit/>
          </a:bodyPr>
          <a:lstStyle/>
          <a:p>
            <a:r>
              <a:rPr lang="ru-RU" sz="1600" dirty="0"/>
              <a:t>11. При распределении прибыли акционерного общества последним получит доход владелец:</a:t>
            </a:r>
          </a:p>
          <a:p>
            <a:r>
              <a:rPr lang="ru-RU" sz="1600" b="1" dirty="0"/>
              <a:t>А) обыкновенных акций;</a:t>
            </a:r>
            <a:endParaRPr lang="ru-RU" sz="1600" dirty="0"/>
          </a:p>
          <a:p>
            <a:r>
              <a:rPr lang="ru-RU" sz="1600" dirty="0"/>
              <a:t>В) привилегированных акций;</a:t>
            </a:r>
          </a:p>
          <a:p>
            <a:r>
              <a:rPr lang="ru-RU" sz="1600" dirty="0"/>
              <a:t>С) облигаций акционерного общества;</a:t>
            </a:r>
          </a:p>
          <a:p>
            <a:r>
              <a:rPr lang="ru-RU" sz="1600" dirty="0"/>
              <a:t>Д) конвертируемых акций. </a:t>
            </a:r>
          </a:p>
          <a:p>
            <a:r>
              <a:rPr lang="ru-RU" sz="1600" dirty="0"/>
              <a:t>12. Снижение биржевого индекса отражает:</a:t>
            </a:r>
          </a:p>
          <a:p>
            <a:r>
              <a:rPr lang="ru-RU" sz="1600" b="1" dirty="0"/>
              <a:t>А) падение курса акций;          </a:t>
            </a:r>
            <a:endParaRPr lang="ru-RU" sz="1600" dirty="0"/>
          </a:p>
          <a:p>
            <a:r>
              <a:rPr lang="ru-RU" sz="1600" dirty="0"/>
              <a:t>В) рост курса акций;</a:t>
            </a:r>
          </a:p>
          <a:p>
            <a:r>
              <a:rPr lang="ru-RU" sz="1600" dirty="0"/>
              <a:t>С) падение курса национальной валюты;</a:t>
            </a:r>
          </a:p>
          <a:p>
            <a:r>
              <a:rPr lang="ru-RU" sz="1600" dirty="0"/>
              <a:t>Д) рост курса национальной валюты</a:t>
            </a:r>
            <a:r>
              <a:rPr lang="ru-RU" sz="1600" dirty="0" smtClean="0"/>
              <a:t>.</a:t>
            </a:r>
          </a:p>
          <a:p>
            <a:r>
              <a:rPr lang="ru-RU" sz="1600" dirty="0" smtClean="0"/>
              <a:t>13</a:t>
            </a:r>
            <a:r>
              <a:rPr lang="ru-RU" sz="1600" dirty="0"/>
              <a:t>. Выберите верное утверждение: </a:t>
            </a:r>
          </a:p>
          <a:p>
            <a:r>
              <a:rPr lang="ru-RU" sz="1600" b="1" dirty="0"/>
              <a:t>А) покупка акций и облигаций всегда связана с долей риска;</a:t>
            </a:r>
            <a:endParaRPr lang="ru-RU" sz="1600" dirty="0"/>
          </a:p>
          <a:p>
            <a:r>
              <a:rPr lang="ru-RU" sz="1600" dirty="0"/>
              <a:t>В) привилегированные акции всегда дороже, чем обыкновенные;</a:t>
            </a:r>
          </a:p>
          <a:p>
            <a:r>
              <a:rPr lang="ru-RU" sz="1600" dirty="0"/>
              <a:t>С) комиссия по ценным бумагам решает вопросы выплаты дивидендов держателям акций.</a:t>
            </a:r>
          </a:p>
          <a:p>
            <a:r>
              <a:rPr lang="ru-RU" sz="1600" dirty="0"/>
              <a:t>Д) облигация – долевая ценная бумага</a:t>
            </a:r>
          </a:p>
          <a:p>
            <a:r>
              <a:rPr lang="ru-RU" sz="1600" dirty="0"/>
              <a:t>14. На фондовом рынке "медведи" играют на понижение, так как рассчитывают, что</a:t>
            </a:r>
          </a:p>
          <a:p>
            <a:r>
              <a:rPr lang="ru-RU" sz="1600" dirty="0"/>
              <a:t>А) дивиденды возрастут;</a:t>
            </a:r>
          </a:p>
          <a:p>
            <a:r>
              <a:rPr lang="ru-RU" sz="1600" dirty="0"/>
              <a:t>В) комиссионные брокеров сократятся;</a:t>
            </a:r>
          </a:p>
          <a:p>
            <a:r>
              <a:rPr lang="ru-RU" sz="1600" b="1" dirty="0"/>
              <a:t>С) курс акций понизится;</a:t>
            </a:r>
            <a:endParaRPr lang="ru-RU" sz="1600" dirty="0"/>
          </a:p>
          <a:p>
            <a:r>
              <a:rPr lang="ru-RU" sz="1600" dirty="0"/>
              <a:t>Д) дивиденды и курс акций возрастут</a:t>
            </a:r>
            <a:r>
              <a:rPr lang="ru-RU" sz="1600" dirty="0" smtClean="0"/>
              <a:t>.</a:t>
            </a:r>
            <a:endParaRPr lang="ru-RU" sz="1600" dirty="0"/>
          </a:p>
          <a:p>
            <a:r>
              <a:rPr lang="ru-RU" sz="1600" dirty="0"/>
              <a:t>15. Как называется ежегодный доход владельцев акций?</a:t>
            </a:r>
          </a:p>
          <a:p>
            <a:r>
              <a:rPr lang="ru-RU" sz="1600" dirty="0"/>
              <a:t>А) заработная плата</a:t>
            </a:r>
          </a:p>
          <a:p>
            <a:r>
              <a:rPr lang="ru-RU" sz="1600" b="1" dirty="0"/>
              <a:t>В) дивиденд</a:t>
            </a:r>
            <a:endParaRPr lang="ru-RU" sz="1600" dirty="0"/>
          </a:p>
          <a:p>
            <a:r>
              <a:rPr lang="ru-RU" sz="1600" b="1" dirty="0"/>
              <a:t>С) </a:t>
            </a:r>
            <a:r>
              <a:rPr lang="ru-RU" sz="1600" dirty="0"/>
              <a:t>предпринимательский доход </a:t>
            </a:r>
          </a:p>
          <a:p>
            <a:r>
              <a:rPr lang="ru-RU" sz="1600" dirty="0"/>
              <a:t>Д) банковский процент</a:t>
            </a:r>
          </a:p>
          <a:p>
            <a:r>
              <a:rPr lang="ru-RU" sz="1600" dirty="0"/>
              <a:t> </a:t>
            </a:r>
          </a:p>
        </p:txBody>
      </p:sp>
    </p:spTree>
    <p:extLst>
      <p:ext uri="{BB962C8B-B14F-4D97-AF65-F5344CB8AC3E}">
        <p14:creationId xmlns:p14="http://schemas.microsoft.com/office/powerpoint/2010/main" val="7141301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Объект 4"/>
          <p:cNvSpPr>
            <a:spLocks noGrp="1"/>
          </p:cNvSpPr>
          <p:nvPr>
            <p:ph idx="1"/>
          </p:nvPr>
        </p:nvSpPr>
        <p:spPr/>
        <p:txBody>
          <a:bodyPr>
            <a:normAutofit/>
          </a:bodyPr>
          <a:lstStyle/>
          <a:p>
            <a:pPr marL="0" indent="0" algn="ctr">
              <a:buNone/>
            </a:pPr>
            <a:r>
              <a:rPr lang="ru-RU" sz="7200" b="1" dirty="0" smtClean="0"/>
              <a:t>СПАСИБО ЗА ВНИМАНИЕ!</a:t>
            </a:r>
            <a:endParaRPr lang="ru-RU" sz="7200" b="1" dirty="0"/>
          </a:p>
        </p:txBody>
      </p:sp>
    </p:spTree>
    <p:extLst>
      <p:ext uri="{BB962C8B-B14F-4D97-AF65-F5344CB8AC3E}">
        <p14:creationId xmlns:p14="http://schemas.microsoft.com/office/powerpoint/2010/main" val="29617155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rmAutofit fontScale="90000"/>
          </a:bodyPr>
          <a:lstStyle/>
          <a:p>
            <a:r>
              <a:rPr lang="ru-RU" b="1" dirty="0"/>
              <a:t>Планируемые результаты</a:t>
            </a:r>
            <a:r>
              <a:rPr lang="ru-RU" dirty="0"/>
              <a:t/>
            </a:r>
            <a:br>
              <a:rPr lang="ru-RU" dirty="0"/>
            </a:br>
            <a:r>
              <a:rPr lang="ru-RU" b="1" i="1" dirty="0" err="1"/>
              <a:t>Метапредметные</a:t>
            </a:r>
            <a:r>
              <a:rPr lang="ru-RU" b="1" i="1" dirty="0"/>
              <a:t>:</a:t>
            </a:r>
            <a:r>
              <a:rPr lang="ru-RU" dirty="0"/>
              <a:t/>
            </a:r>
            <a:br>
              <a:rPr lang="ru-RU" dirty="0"/>
            </a:br>
            <a:r>
              <a:rPr lang="ru-RU" dirty="0"/>
              <a:t> </a:t>
            </a:r>
          </a:p>
        </p:txBody>
      </p:sp>
      <p:sp>
        <p:nvSpPr>
          <p:cNvPr id="3" name="Объект 2"/>
          <p:cNvSpPr>
            <a:spLocks noGrp="1"/>
          </p:cNvSpPr>
          <p:nvPr>
            <p:ph idx="1"/>
          </p:nvPr>
        </p:nvSpPr>
        <p:spPr>
          <a:xfrm>
            <a:off x="251520" y="1412776"/>
            <a:ext cx="8568952" cy="5184576"/>
          </a:xfrm>
        </p:spPr>
        <p:txBody>
          <a:bodyPr>
            <a:normAutofit fontScale="85000" lnSpcReduction="10000"/>
          </a:bodyPr>
          <a:lstStyle/>
          <a:p>
            <a:pPr algn="just"/>
            <a:r>
              <a:rPr lang="ru-RU" dirty="0"/>
              <a:t>умение анализировать проблему и определять пути и средства ее </a:t>
            </a:r>
            <a:r>
              <a:rPr lang="ru-RU" dirty="0" smtClean="0"/>
              <a:t>решения</a:t>
            </a:r>
          </a:p>
          <a:p>
            <a:pPr algn="just"/>
            <a:r>
              <a:rPr lang="ru-RU" dirty="0" smtClean="0"/>
              <a:t>умение </a:t>
            </a:r>
            <a:r>
              <a:rPr lang="ru-RU" dirty="0"/>
              <a:t>устанавливать причинно-следственные связи между </a:t>
            </a:r>
            <a:r>
              <a:rPr lang="ru-RU" dirty="0" smtClean="0"/>
              <a:t>явлениями;</a:t>
            </a:r>
          </a:p>
          <a:p>
            <a:pPr algn="just"/>
            <a:r>
              <a:rPr lang="ru-RU" dirty="0" smtClean="0"/>
              <a:t>умение </a:t>
            </a:r>
            <a:r>
              <a:rPr lang="ru-RU" dirty="0"/>
              <a:t>искать, анализировать и интерпретировать информацию из </a:t>
            </a:r>
            <a:r>
              <a:rPr lang="ru-RU" dirty="0" smtClean="0"/>
              <a:t>различных источников;</a:t>
            </a:r>
          </a:p>
          <a:p>
            <a:pPr algn="just"/>
            <a:r>
              <a:rPr lang="ru-RU" dirty="0" smtClean="0"/>
              <a:t>умение </a:t>
            </a:r>
            <a:r>
              <a:rPr lang="ru-RU" dirty="0"/>
              <a:t>организовывать учебное сотрудничество, планировать учебные действия, распределять роли и функции в совместной деятельности;</a:t>
            </a:r>
            <a:br>
              <a:rPr lang="ru-RU" dirty="0"/>
            </a:br>
            <a:r>
              <a:rPr lang="ru-RU" dirty="0"/>
              <a:t>умение оценивать результат собственной деятельности, анализировать собственные ошибки.</a:t>
            </a:r>
          </a:p>
        </p:txBody>
      </p:sp>
    </p:spTree>
    <p:extLst>
      <p:ext uri="{BB962C8B-B14F-4D97-AF65-F5344CB8AC3E}">
        <p14:creationId xmlns:p14="http://schemas.microsoft.com/office/powerpoint/2010/main" val="3381331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rmAutofit fontScale="90000"/>
          </a:bodyPr>
          <a:lstStyle/>
          <a:p>
            <a:r>
              <a:rPr lang="ru-RU" b="1" dirty="0"/>
              <a:t>Планируемые результаты</a:t>
            </a:r>
            <a:r>
              <a:rPr lang="ru-RU" dirty="0"/>
              <a:t/>
            </a:r>
            <a:br>
              <a:rPr lang="ru-RU" dirty="0"/>
            </a:br>
            <a:r>
              <a:rPr lang="ru-RU" b="1" i="1" dirty="0" smtClean="0"/>
              <a:t>Предметные:</a:t>
            </a:r>
            <a:r>
              <a:rPr lang="ru-RU" dirty="0"/>
              <a:t/>
            </a:r>
            <a:br>
              <a:rPr lang="ru-RU" dirty="0"/>
            </a:br>
            <a:r>
              <a:rPr lang="ru-RU" dirty="0"/>
              <a:t> </a:t>
            </a:r>
          </a:p>
        </p:txBody>
      </p:sp>
      <p:sp>
        <p:nvSpPr>
          <p:cNvPr id="3" name="Объект 2"/>
          <p:cNvSpPr>
            <a:spLocks noGrp="1"/>
          </p:cNvSpPr>
          <p:nvPr>
            <p:ph idx="1"/>
          </p:nvPr>
        </p:nvSpPr>
        <p:spPr>
          <a:xfrm>
            <a:off x="251520" y="1412776"/>
            <a:ext cx="8568952" cy="5184576"/>
          </a:xfrm>
        </p:spPr>
        <p:txBody>
          <a:bodyPr>
            <a:normAutofit/>
          </a:bodyPr>
          <a:lstStyle/>
          <a:p>
            <a:pPr lvl="0"/>
            <a:r>
              <a:rPr lang="ru-RU" dirty="0"/>
              <a:t>владение основными понятиями «фондовая биржа» и «ценные бумаги»,  «акции», «облигации», «инвестиционный портфель» и т.п.</a:t>
            </a:r>
          </a:p>
          <a:p>
            <a:pPr lvl="0"/>
            <a:r>
              <a:rPr lang="ru-RU" dirty="0"/>
              <a:t>овладение основными принципами принятия оптимальных финансовых решений  на рынке ценных бумаг;</a:t>
            </a:r>
          </a:p>
          <a:p>
            <a:pPr lvl="0"/>
            <a:r>
              <a:rPr lang="ru-RU" dirty="0"/>
              <a:t>приобретение практических навыков операций на рынке ценных </a:t>
            </a:r>
            <a:r>
              <a:rPr lang="ru-RU" dirty="0" smtClean="0"/>
              <a:t>бумаг.</a:t>
            </a:r>
            <a:endParaRPr lang="ru-RU" dirty="0"/>
          </a:p>
        </p:txBody>
      </p:sp>
    </p:spTree>
    <p:extLst>
      <p:ext uri="{BB962C8B-B14F-4D97-AF65-F5344CB8AC3E}">
        <p14:creationId xmlns:p14="http://schemas.microsoft.com/office/powerpoint/2010/main" val="667038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rmAutofit fontScale="90000"/>
          </a:bodyPr>
          <a:lstStyle/>
          <a:p>
            <a:r>
              <a:rPr lang="ru-RU" b="1" dirty="0"/>
              <a:t>Планируемые результаты</a:t>
            </a:r>
            <a:r>
              <a:rPr lang="ru-RU" dirty="0"/>
              <a:t/>
            </a:r>
            <a:br>
              <a:rPr lang="ru-RU" dirty="0"/>
            </a:br>
            <a:r>
              <a:rPr lang="ru-RU" b="1" i="1" dirty="0" smtClean="0"/>
              <a:t>Личностные:</a:t>
            </a:r>
            <a:r>
              <a:rPr lang="ru-RU" dirty="0"/>
              <a:t/>
            </a:r>
            <a:br>
              <a:rPr lang="ru-RU" dirty="0"/>
            </a:br>
            <a:r>
              <a:rPr lang="ru-RU" dirty="0"/>
              <a:t> </a:t>
            </a:r>
          </a:p>
        </p:txBody>
      </p:sp>
      <p:sp>
        <p:nvSpPr>
          <p:cNvPr id="3" name="Объект 2"/>
          <p:cNvSpPr>
            <a:spLocks noGrp="1"/>
          </p:cNvSpPr>
          <p:nvPr>
            <p:ph idx="1"/>
          </p:nvPr>
        </p:nvSpPr>
        <p:spPr>
          <a:xfrm>
            <a:off x="251520" y="1412776"/>
            <a:ext cx="8568952" cy="5184576"/>
          </a:xfrm>
        </p:spPr>
        <p:txBody>
          <a:bodyPr>
            <a:normAutofit lnSpcReduction="10000"/>
          </a:bodyPr>
          <a:lstStyle/>
          <a:p>
            <a:pPr lvl="0" algn="just"/>
            <a:r>
              <a:rPr lang="ru-RU" dirty="0"/>
              <a:t>Социальная активность;</a:t>
            </a:r>
          </a:p>
          <a:p>
            <a:pPr lvl="0" algn="just"/>
            <a:r>
              <a:rPr lang="ru-RU" dirty="0"/>
              <a:t>Готовность к общению и сотрудничеству со сверстниками и взрослыми в процессе образовательной </a:t>
            </a:r>
            <a:r>
              <a:rPr lang="ru-RU" dirty="0" smtClean="0"/>
              <a:t>деятельности;</a:t>
            </a:r>
            <a:endParaRPr lang="ru-RU" dirty="0"/>
          </a:p>
          <a:p>
            <a:pPr lvl="0" algn="just"/>
            <a:r>
              <a:rPr lang="ru-RU" dirty="0" smtClean="0"/>
              <a:t>Готовность </a:t>
            </a:r>
            <a:r>
              <a:rPr lang="ru-RU" dirty="0"/>
              <a:t>вести диалог на основе равноправных отношений и взаимного </a:t>
            </a:r>
            <a:r>
              <a:rPr lang="ru-RU" dirty="0" smtClean="0"/>
              <a:t>уважения;</a:t>
            </a:r>
            <a:endParaRPr lang="ru-RU" dirty="0"/>
          </a:p>
          <a:p>
            <a:pPr lvl="0" algn="just"/>
            <a:r>
              <a:rPr lang="ru-RU" dirty="0" smtClean="0"/>
              <a:t>Понимание </a:t>
            </a:r>
            <a:r>
              <a:rPr lang="ru-RU" dirty="0"/>
              <a:t>личной ответственности за решения, принимаемые в процессе взаимодействия с финансовыми </a:t>
            </a:r>
            <a:r>
              <a:rPr lang="ru-RU" dirty="0" smtClean="0"/>
              <a:t>институтами.</a:t>
            </a:r>
            <a:endParaRPr lang="ru-RU" dirty="0"/>
          </a:p>
        </p:txBody>
      </p:sp>
    </p:spTree>
    <p:extLst>
      <p:ext uri="{BB962C8B-B14F-4D97-AF65-F5344CB8AC3E}">
        <p14:creationId xmlns:p14="http://schemas.microsoft.com/office/powerpoint/2010/main" val="36743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Структура проекта:</a:t>
            </a:r>
            <a:endParaRPr lang="ru-RU" b="1" dirty="0"/>
          </a:p>
        </p:txBody>
      </p:sp>
      <p:sp>
        <p:nvSpPr>
          <p:cNvPr id="3" name="Объект 2"/>
          <p:cNvSpPr>
            <a:spLocks noGrp="1"/>
          </p:cNvSpPr>
          <p:nvPr>
            <p:ph idx="1"/>
          </p:nvPr>
        </p:nvSpPr>
        <p:spPr/>
        <p:txBody>
          <a:bodyPr/>
          <a:lstStyle/>
          <a:p>
            <a:pPr marL="514350" indent="-514350">
              <a:buAutoNum type="arabicPeriod"/>
            </a:pPr>
            <a:r>
              <a:rPr lang="ru-RU" b="1" dirty="0" smtClean="0"/>
              <a:t>История </a:t>
            </a:r>
            <a:r>
              <a:rPr lang="ru-RU" b="1" dirty="0"/>
              <a:t>возникновения бирж. Что такое ценные бумаги</a:t>
            </a:r>
            <a:r>
              <a:rPr lang="ru-RU" b="1" dirty="0" smtClean="0"/>
              <a:t>?</a:t>
            </a:r>
          </a:p>
          <a:p>
            <a:pPr marL="514350" indent="-514350">
              <a:buAutoNum type="arabicPeriod"/>
            </a:pPr>
            <a:r>
              <a:rPr lang="ru-RU" b="1" dirty="0"/>
              <a:t>Виды ценных бумаг в РФ</a:t>
            </a:r>
            <a:br>
              <a:rPr lang="ru-RU" b="1" dirty="0"/>
            </a:br>
            <a:r>
              <a:rPr lang="ru-RU" b="1" dirty="0"/>
              <a:t>их характеристика</a:t>
            </a:r>
            <a:r>
              <a:rPr lang="ru-RU" b="1" dirty="0" smtClean="0"/>
              <a:t>.</a:t>
            </a:r>
          </a:p>
          <a:p>
            <a:pPr marL="514350" indent="-514350">
              <a:buAutoNum type="arabicPeriod"/>
            </a:pPr>
            <a:r>
              <a:rPr lang="ru-RU" b="1" dirty="0"/>
              <a:t>Фондовая </a:t>
            </a:r>
            <a:r>
              <a:rPr lang="ru-RU" b="1" dirty="0" smtClean="0"/>
              <a:t>биржа.</a:t>
            </a:r>
          </a:p>
          <a:p>
            <a:pPr marL="514350" indent="-514350">
              <a:buAutoNum type="arabicPeriod"/>
            </a:pPr>
            <a:r>
              <a:rPr lang="ru-RU" b="1" dirty="0"/>
              <a:t>Фондовый </a:t>
            </a:r>
            <a:r>
              <a:rPr lang="ru-RU" b="1" dirty="0" smtClean="0"/>
              <a:t>рынок.</a:t>
            </a:r>
          </a:p>
          <a:p>
            <a:pPr marL="514350" indent="-514350">
              <a:buAutoNum type="arabicPeriod"/>
            </a:pPr>
            <a:r>
              <a:rPr lang="ru-RU" b="1" dirty="0"/>
              <a:t>Создание инвестиционного </a:t>
            </a:r>
            <a:r>
              <a:rPr lang="ru-RU" b="1" dirty="0" smtClean="0"/>
              <a:t>портфеля.</a:t>
            </a:r>
          </a:p>
          <a:p>
            <a:pPr marL="514350" indent="-514350">
              <a:buAutoNum type="arabicPeriod"/>
            </a:pPr>
            <a:r>
              <a:rPr lang="ru-RU" b="1" dirty="0"/>
              <a:t>Тест по теме: Фондовый </a:t>
            </a:r>
            <a:r>
              <a:rPr lang="ru-RU" b="1" dirty="0" smtClean="0"/>
              <a:t>рынок.</a:t>
            </a:r>
          </a:p>
          <a:p>
            <a:pPr marL="514350" indent="-514350">
              <a:buAutoNum type="arabicPeriod"/>
            </a:pPr>
            <a:endParaRPr lang="ru-RU" b="1" dirty="0" smtClean="0"/>
          </a:p>
          <a:p>
            <a:pPr marL="514350" indent="-514350">
              <a:buAutoNum type="arabicPeriod"/>
            </a:pPr>
            <a:endParaRPr lang="ru-RU" b="1" dirty="0" smtClean="0"/>
          </a:p>
          <a:p>
            <a:pPr marL="514350" indent="-514350">
              <a:buAutoNum type="arabicPeriod"/>
            </a:pPr>
            <a:endParaRPr lang="ru-RU" dirty="0"/>
          </a:p>
        </p:txBody>
      </p:sp>
    </p:spTree>
    <p:extLst>
      <p:ext uri="{BB962C8B-B14F-4D97-AF65-F5344CB8AC3E}">
        <p14:creationId xmlns:p14="http://schemas.microsoft.com/office/powerpoint/2010/main" val="2694564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a:t>Занятие 1.  История возникновения бирж. Что такое ценные бумаги</a:t>
            </a:r>
            <a:r>
              <a:rPr lang="ru-RU" sz="3600" b="1" dirty="0" smtClean="0"/>
              <a:t>?</a:t>
            </a:r>
            <a:endParaRPr lang="ru-RU" sz="3600" dirty="0"/>
          </a:p>
        </p:txBody>
      </p:sp>
      <p:sp>
        <p:nvSpPr>
          <p:cNvPr id="3" name="Объект 2"/>
          <p:cNvSpPr>
            <a:spLocks noGrp="1"/>
          </p:cNvSpPr>
          <p:nvPr>
            <p:ph idx="1"/>
          </p:nvPr>
        </p:nvSpPr>
        <p:spPr>
          <a:xfrm>
            <a:off x="457200" y="1600201"/>
            <a:ext cx="8229600" cy="1324744"/>
          </a:xfrm>
        </p:spPr>
        <p:txBody>
          <a:bodyPr/>
          <a:lstStyle/>
          <a:p>
            <a:pPr marL="0" indent="0">
              <a:buNone/>
            </a:pPr>
            <a:r>
              <a:rPr lang="ru-RU" b="1" dirty="0"/>
              <a:t>Основные понятия</a:t>
            </a:r>
            <a:r>
              <a:rPr lang="ru-RU" dirty="0"/>
              <a:t>: Ценная бумага, акция, вексель, облигация, </a:t>
            </a:r>
            <a:r>
              <a:rPr lang="ru-RU" dirty="0" smtClean="0"/>
              <a:t>биржи</a:t>
            </a:r>
            <a:endParaRPr lang="ru-RU" dirty="0"/>
          </a:p>
          <a:p>
            <a:pPr marL="0" indent="0">
              <a:buNone/>
            </a:pP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2564904"/>
            <a:ext cx="5040560" cy="4195150"/>
          </a:xfrm>
          <a:prstGeom prst="ellipse">
            <a:avLst/>
          </a:prstGeom>
          <a:ln>
            <a:noFill/>
          </a:ln>
          <a:effectLst>
            <a:softEdge rad="112500"/>
          </a:effectLst>
        </p:spPr>
      </p:pic>
    </p:spTree>
    <p:extLst>
      <p:ext uri="{BB962C8B-B14F-4D97-AF65-F5344CB8AC3E}">
        <p14:creationId xmlns:p14="http://schemas.microsoft.com/office/powerpoint/2010/main" val="3299897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Busines</Template>
  <TotalTime>1182</TotalTime>
  <Words>2363</Words>
  <Application>Microsoft Office PowerPoint</Application>
  <PresentationFormat>Экран (4:3)</PresentationFormat>
  <Paragraphs>443</Paragraphs>
  <Slides>41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Тема Office</vt:lpstr>
      <vt:lpstr>Программа повышения квалификации  «Содержание и методика преподавания курса финансовой грамотности различным категориям обучающихся»</vt:lpstr>
      <vt:lpstr>Презентация PowerPoint</vt:lpstr>
      <vt:lpstr>Презентация PowerPoint</vt:lpstr>
      <vt:lpstr>Методы и приемы</vt:lpstr>
      <vt:lpstr>Планируемые результаты Метапредметные:  </vt:lpstr>
      <vt:lpstr>Планируемые результаты Предметные:  </vt:lpstr>
      <vt:lpstr>Планируемые результаты Личностные:  </vt:lpstr>
      <vt:lpstr>Структура проекта:</vt:lpstr>
      <vt:lpstr>Занятие 1.  История возникновения бирж. Что такое ценные бумаги?</vt:lpstr>
      <vt:lpstr>План урока:</vt:lpstr>
      <vt:lpstr>Презентация PowerPoint</vt:lpstr>
      <vt:lpstr>Презентация PowerPoint</vt:lpstr>
      <vt:lpstr>Презентация PowerPoint</vt:lpstr>
      <vt:lpstr>Презентация PowerPoint</vt:lpstr>
      <vt:lpstr>Презентация PowerPoint</vt:lpstr>
      <vt:lpstr>Рефлексия</vt:lpstr>
      <vt:lpstr>Занятие 2.  Виды ценных бумаг в РФ их характеристика.</vt:lpstr>
      <vt:lpstr>Объекты гражданских прав.</vt:lpstr>
      <vt:lpstr>Предъявительские ценные бумаги.</vt:lpstr>
      <vt:lpstr>Именные ценные бумаги.</vt:lpstr>
      <vt:lpstr>Облигации. Государственные облигации.</vt:lpstr>
      <vt:lpstr>В зависимости от эмитента, т.е. лица, выпустившего ценную бумагу, облигации различаются на следующие разновидности: </vt:lpstr>
      <vt:lpstr>Виды облигаций:</vt:lpstr>
      <vt:lpstr>Свойства облигации:</vt:lpstr>
      <vt:lpstr>Вексель.</vt:lpstr>
      <vt:lpstr>Презентация PowerPoint</vt:lpstr>
      <vt:lpstr>Свойства векселя:</vt:lpstr>
      <vt:lpstr>Требования к переводному векселю:</vt:lpstr>
      <vt:lpstr>Выполните задание «Верно-неверно». (+ или -)</vt:lpstr>
      <vt:lpstr>Занятие 3. Фондовая биржа </vt:lpstr>
      <vt:lpstr>Занятие 4. Фондовый рынок</vt:lpstr>
      <vt:lpstr>Ход урока:</vt:lpstr>
      <vt:lpstr>Занятие 5.  Создание инвестиционного портфеля</vt:lpstr>
      <vt:lpstr>Презентация PowerPoint</vt:lpstr>
      <vt:lpstr>Цена на момент закрытия 2 ноября 2016 Котировки акций</vt:lpstr>
      <vt:lpstr>Лидеры роста и падения</vt:lpstr>
      <vt:lpstr>Презентация PowerPoint</vt:lpstr>
      <vt:lpstr>Занятие 6. Тест по теме: Фондовый рынок</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 User</dc:creator>
  <cp:lastModifiedBy>user</cp:lastModifiedBy>
  <cp:revision>92</cp:revision>
  <dcterms:created xsi:type="dcterms:W3CDTF">2016-10-16T13:09:36Z</dcterms:created>
  <dcterms:modified xsi:type="dcterms:W3CDTF">2016-11-07T14:36:26Z</dcterms:modified>
</cp:coreProperties>
</file>